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72" r:id="rId4"/>
    <p:sldId id="269" r:id="rId5"/>
    <p:sldId id="270" r:id="rId6"/>
    <p:sldId id="271" r:id="rId7"/>
    <p:sldId id="258" r:id="rId8"/>
    <p:sldId id="274" r:id="rId9"/>
    <p:sldId id="273" r:id="rId10"/>
    <p:sldId id="259" r:id="rId11"/>
    <p:sldId id="260" r:id="rId12"/>
    <p:sldId id="263" r:id="rId13"/>
    <p:sldId id="261" r:id="rId14"/>
    <p:sldId id="262" r:id="rId15"/>
    <p:sldId id="266" r:id="rId16"/>
    <p:sldId id="267" r:id="rId17"/>
    <p:sldId id="264" r:id="rId18"/>
    <p:sldId id="275" r:id="rId19"/>
    <p:sldId id="265" r:id="rId20"/>
    <p:sldId id="276" r:id="rId21"/>
    <p:sldId id="268"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186" autoAdjust="0"/>
  </p:normalViewPr>
  <p:slideViewPr>
    <p:cSldViewPr snapToGrid="0">
      <p:cViewPr varScale="1">
        <p:scale>
          <a:sx n="69" d="100"/>
          <a:sy n="69" d="100"/>
        </p:scale>
        <p:origin x="25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F1B3-0D31-48C0-A54D-5E0B3FC9C7CE}" type="datetimeFigureOut">
              <a:rPr lang="en-US" smtClean="0"/>
              <a:t>8/28/2019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459E6-89DA-4E54-A7BC-5974504199B3}" type="slidenum">
              <a:rPr lang="en-US" smtClean="0"/>
              <a:t>‹#›</a:t>
            </a:fld>
            <a:endParaRPr lang="en-US"/>
          </a:p>
        </p:txBody>
      </p:sp>
    </p:spTree>
    <p:extLst>
      <p:ext uri="{BB962C8B-B14F-4D97-AF65-F5344CB8AC3E}">
        <p14:creationId xmlns:p14="http://schemas.microsoft.com/office/powerpoint/2010/main" val="1277866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3 slide intro to conv nets – of course it is not comprehensive</a:t>
            </a:r>
          </a:p>
          <a:p>
            <a:r>
              <a:rPr lang="en-US" dirty="0"/>
              <a:t>Will the student be admitted to </a:t>
            </a:r>
            <a:r>
              <a:rPr lang="en-US" dirty="0" err="1"/>
              <a:t>WashU</a:t>
            </a:r>
            <a:r>
              <a:rPr lang="en-US" dirty="0"/>
              <a:t>? GPA, test scores, essay, extracurricular stuff. Figure out weight to give to each, then generate a prediction.</a:t>
            </a:r>
          </a:p>
        </p:txBody>
      </p:sp>
      <p:sp>
        <p:nvSpPr>
          <p:cNvPr id="4" name="Slide Number Placeholder 3"/>
          <p:cNvSpPr>
            <a:spLocks noGrp="1"/>
          </p:cNvSpPr>
          <p:nvPr>
            <p:ph type="sldNum" sz="quarter" idx="5"/>
          </p:nvPr>
        </p:nvSpPr>
        <p:spPr/>
        <p:txBody>
          <a:bodyPr/>
          <a:lstStyle/>
          <a:p>
            <a:fld id="{11F459E6-89DA-4E54-A7BC-5974504199B3}" type="slidenum">
              <a:rPr lang="en-US" smtClean="0"/>
              <a:t>5</a:t>
            </a:fld>
            <a:endParaRPr lang="en-US"/>
          </a:p>
        </p:txBody>
      </p:sp>
    </p:spTree>
    <p:extLst>
      <p:ext uri="{BB962C8B-B14F-4D97-AF65-F5344CB8AC3E}">
        <p14:creationId xmlns:p14="http://schemas.microsoft.com/office/powerpoint/2010/main" val="98184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F459E6-89DA-4E54-A7BC-5974504199B3}" type="slidenum">
              <a:rPr lang="en-US" smtClean="0"/>
              <a:t>10</a:t>
            </a:fld>
            <a:endParaRPr lang="en-US"/>
          </a:p>
        </p:txBody>
      </p:sp>
    </p:spTree>
    <p:extLst>
      <p:ext uri="{BB962C8B-B14F-4D97-AF65-F5344CB8AC3E}">
        <p14:creationId xmlns:p14="http://schemas.microsoft.com/office/powerpoint/2010/main" val="224885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to it’s own devices </a:t>
            </a:r>
            <a:r>
              <a:rPr lang="en-US" dirty="0" err="1"/>
              <a:t>Pytorch</a:t>
            </a:r>
            <a:r>
              <a:rPr lang="en-US" dirty="0"/>
              <a:t> is REALLY BAD at importing our greyscale images</a:t>
            </a:r>
          </a:p>
        </p:txBody>
      </p:sp>
      <p:sp>
        <p:nvSpPr>
          <p:cNvPr id="4" name="Slide Number Placeholder 3"/>
          <p:cNvSpPr>
            <a:spLocks noGrp="1"/>
          </p:cNvSpPr>
          <p:nvPr>
            <p:ph type="sldNum" sz="quarter" idx="5"/>
          </p:nvPr>
        </p:nvSpPr>
        <p:spPr/>
        <p:txBody>
          <a:bodyPr/>
          <a:lstStyle/>
          <a:p>
            <a:fld id="{11F459E6-89DA-4E54-A7BC-5974504199B3}" type="slidenum">
              <a:rPr lang="en-US" smtClean="0"/>
              <a:t>12</a:t>
            </a:fld>
            <a:endParaRPr lang="en-US"/>
          </a:p>
        </p:txBody>
      </p:sp>
    </p:spTree>
    <p:extLst>
      <p:ext uri="{BB962C8B-B14F-4D97-AF65-F5344CB8AC3E}">
        <p14:creationId xmlns:p14="http://schemas.microsoft.com/office/powerpoint/2010/main" val="215980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614B4-5308-4D12-B30F-B08ACF07C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E7EE3B-E119-4B77-9813-81B20CF12C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B5459F-50DC-48CC-A9D9-03A23571CC33}"/>
              </a:ext>
            </a:extLst>
          </p:cNvPr>
          <p:cNvSpPr>
            <a:spLocks noGrp="1"/>
          </p:cNvSpPr>
          <p:nvPr>
            <p:ph type="dt" sz="half" idx="10"/>
          </p:nvPr>
        </p:nvSpPr>
        <p:spPr/>
        <p:txBody>
          <a:bodyPr/>
          <a:lstStyle/>
          <a:p>
            <a:fld id="{88B0E5EE-EF09-4184-B215-E59D4A2E5AD9}" type="datetime1">
              <a:rPr lang="en-US" smtClean="0"/>
              <a:t>8/28/2019</a:t>
            </a:fld>
            <a:endParaRPr lang="en-US"/>
          </a:p>
        </p:txBody>
      </p:sp>
      <p:sp>
        <p:nvSpPr>
          <p:cNvPr id="5" name="Footer Placeholder 4">
            <a:extLst>
              <a:ext uri="{FF2B5EF4-FFF2-40B4-BE49-F238E27FC236}">
                <a16:creationId xmlns:a16="http://schemas.microsoft.com/office/drawing/2014/main" id="{957C0A9D-06D7-4830-AEC8-E02341471F97}"/>
              </a:ext>
            </a:extLst>
          </p:cNvPr>
          <p:cNvSpPr>
            <a:spLocks noGrp="1"/>
          </p:cNvSpPr>
          <p:nvPr>
            <p:ph type="ftr" sz="quarter" idx="11"/>
          </p:nvPr>
        </p:nvSpPr>
        <p:spPr/>
        <p:txBody>
          <a:bodyPr/>
          <a:lstStyle/>
          <a:p>
            <a:r>
              <a:rPr lang="en-US"/>
              <a:t>Training a Conv Net to Focus the Microscope</a:t>
            </a:r>
          </a:p>
        </p:txBody>
      </p:sp>
      <p:sp>
        <p:nvSpPr>
          <p:cNvPr id="6" name="Slide Number Placeholder 5">
            <a:extLst>
              <a:ext uri="{FF2B5EF4-FFF2-40B4-BE49-F238E27FC236}">
                <a16:creationId xmlns:a16="http://schemas.microsoft.com/office/drawing/2014/main" id="{E0BDDC5C-514A-4656-AED3-6BF68739EEAE}"/>
              </a:ext>
            </a:extLst>
          </p:cNvPr>
          <p:cNvSpPr>
            <a:spLocks noGrp="1"/>
          </p:cNvSpPr>
          <p:nvPr>
            <p:ph type="sldNum" sz="quarter" idx="12"/>
          </p:nvPr>
        </p:nvSpPr>
        <p:spPr/>
        <p:txBody>
          <a:bodyPr/>
          <a:lstStyle/>
          <a:p>
            <a:fld id="{A2909AD7-FE2D-4E4F-858F-539BC46E0EAC}" type="slidenum">
              <a:rPr lang="en-US" smtClean="0"/>
              <a:t>‹#›</a:t>
            </a:fld>
            <a:endParaRPr lang="en-US"/>
          </a:p>
        </p:txBody>
      </p:sp>
    </p:spTree>
    <p:extLst>
      <p:ext uri="{BB962C8B-B14F-4D97-AF65-F5344CB8AC3E}">
        <p14:creationId xmlns:p14="http://schemas.microsoft.com/office/powerpoint/2010/main" val="2553469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AF4-E426-4903-8128-A9EBEBE1E2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F42A62-FF08-4BF5-B501-36CAA1B19C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4A128-36B3-4858-9C60-398C029F3B53}"/>
              </a:ext>
            </a:extLst>
          </p:cNvPr>
          <p:cNvSpPr>
            <a:spLocks noGrp="1"/>
          </p:cNvSpPr>
          <p:nvPr>
            <p:ph type="dt" sz="half" idx="10"/>
          </p:nvPr>
        </p:nvSpPr>
        <p:spPr/>
        <p:txBody>
          <a:bodyPr/>
          <a:lstStyle/>
          <a:p>
            <a:fld id="{AC3E1696-B590-4FF8-8EA8-7E7C011BE73A}" type="datetime1">
              <a:rPr lang="en-US" smtClean="0"/>
              <a:t>8/28/2019</a:t>
            </a:fld>
            <a:endParaRPr lang="en-US"/>
          </a:p>
        </p:txBody>
      </p:sp>
      <p:sp>
        <p:nvSpPr>
          <p:cNvPr id="5" name="Footer Placeholder 4">
            <a:extLst>
              <a:ext uri="{FF2B5EF4-FFF2-40B4-BE49-F238E27FC236}">
                <a16:creationId xmlns:a16="http://schemas.microsoft.com/office/drawing/2014/main" id="{F2378C8E-4AF0-459A-93D0-5EDB96BBE28A}"/>
              </a:ext>
            </a:extLst>
          </p:cNvPr>
          <p:cNvSpPr>
            <a:spLocks noGrp="1"/>
          </p:cNvSpPr>
          <p:nvPr>
            <p:ph type="ftr" sz="quarter" idx="11"/>
          </p:nvPr>
        </p:nvSpPr>
        <p:spPr/>
        <p:txBody>
          <a:bodyPr/>
          <a:lstStyle/>
          <a:p>
            <a:r>
              <a:rPr lang="en-US"/>
              <a:t>Training a Conv Net to Focus the Microscope</a:t>
            </a:r>
          </a:p>
        </p:txBody>
      </p:sp>
      <p:sp>
        <p:nvSpPr>
          <p:cNvPr id="6" name="Slide Number Placeholder 5">
            <a:extLst>
              <a:ext uri="{FF2B5EF4-FFF2-40B4-BE49-F238E27FC236}">
                <a16:creationId xmlns:a16="http://schemas.microsoft.com/office/drawing/2014/main" id="{0C81047B-9AC1-4391-82AF-9E07AF498817}"/>
              </a:ext>
            </a:extLst>
          </p:cNvPr>
          <p:cNvSpPr>
            <a:spLocks noGrp="1"/>
          </p:cNvSpPr>
          <p:nvPr>
            <p:ph type="sldNum" sz="quarter" idx="12"/>
          </p:nvPr>
        </p:nvSpPr>
        <p:spPr/>
        <p:txBody>
          <a:bodyPr/>
          <a:lstStyle/>
          <a:p>
            <a:fld id="{A2909AD7-FE2D-4E4F-858F-539BC46E0EAC}" type="slidenum">
              <a:rPr lang="en-US" smtClean="0"/>
              <a:t>‹#›</a:t>
            </a:fld>
            <a:endParaRPr lang="en-US"/>
          </a:p>
        </p:txBody>
      </p:sp>
    </p:spTree>
    <p:extLst>
      <p:ext uri="{BB962C8B-B14F-4D97-AF65-F5344CB8AC3E}">
        <p14:creationId xmlns:p14="http://schemas.microsoft.com/office/powerpoint/2010/main" val="2652827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B67BD7-6E03-4BD5-A2DA-334C4094F6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7D49D7-4B2E-4D07-88FD-0A682B18F5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58A16-FC5A-4FC0-BF34-09B8EBFC4273}"/>
              </a:ext>
            </a:extLst>
          </p:cNvPr>
          <p:cNvSpPr>
            <a:spLocks noGrp="1"/>
          </p:cNvSpPr>
          <p:nvPr>
            <p:ph type="dt" sz="half" idx="10"/>
          </p:nvPr>
        </p:nvSpPr>
        <p:spPr/>
        <p:txBody>
          <a:bodyPr/>
          <a:lstStyle/>
          <a:p>
            <a:fld id="{07463531-7FE6-4E3C-979E-98D726D8D4B1}" type="datetime1">
              <a:rPr lang="en-US" smtClean="0"/>
              <a:t>8/28/2019</a:t>
            </a:fld>
            <a:endParaRPr lang="en-US"/>
          </a:p>
        </p:txBody>
      </p:sp>
      <p:sp>
        <p:nvSpPr>
          <p:cNvPr id="5" name="Footer Placeholder 4">
            <a:extLst>
              <a:ext uri="{FF2B5EF4-FFF2-40B4-BE49-F238E27FC236}">
                <a16:creationId xmlns:a16="http://schemas.microsoft.com/office/drawing/2014/main" id="{BB477F0B-83BC-487C-B313-1BC6D2167049}"/>
              </a:ext>
            </a:extLst>
          </p:cNvPr>
          <p:cNvSpPr>
            <a:spLocks noGrp="1"/>
          </p:cNvSpPr>
          <p:nvPr>
            <p:ph type="ftr" sz="quarter" idx="11"/>
          </p:nvPr>
        </p:nvSpPr>
        <p:spPr/>
        <p:txBody>
          <a:bodyPr/>
          <a:lstStyle/>
          <a:p>
            <a:r>
              <a:rPr lang="en-US"/>
              <a:t>Training a Conv Net to Focus the Microscope</a:t>
            </a:r>
          </a:p>
        </p:txBody>
      </p:sp>
      <p:sp>
        <p:nvSpPr>
          <p:cNvPr id="6" name="Slide Number Placeholder 5">
            <a:extLst>
              <a:ext uri="{FF2B5EF4-FFF2-40B4-BE49-F238E27FC236}">
                <a16:creationId xmlns:a16="http://schemas.microsoft.com/office/drawing/2014/main" id="{E1EF7E6D-B3D0-4B62-8D00-207A0CA6DF3D}"/>
              </a:ext>
            </a:extLst>
          </p:cNvPr>
          <p:cNvSpPr>
            <a:spLocks noGrp="1"/>
          </p:cNvSpPr>
          <p:nvPr>
            <p:ph type="sldNum" sz="quarter" idx="12"/>
          </p:nvPr>
        </p:nvSpPr>
        <p:spPr/>
        <p:txBody>
          <a:bodyPr/>
          <a:lstStyle/>
          <a:p>
            <a:fld id="{A2909AD7-FE2D-4E4F-858F-539BC46E0EAC}" type="slidenum">
              <a:rPr lang="en-US" smtClean="0"/>
              <a:t>‹#›</a:t>
            </a:fld>
            <a:endParaRPr lang="en-US"/>
          </a:p>
        </p:txBody>
      </p:sp>
    </p:spTree>
    <p:extLst>
      <p:ext uri="{BB962C8B-B14F-4D97-AF65-F5344CB8AC3E}">
        <p14:creationId xmlns:p14="http://schemas.microsoft.com/office/powerpoint/2010/main" val="3524303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6A56-D2E7-4C38-B965-437707D82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5759A-1947-4652-A369-2D396C790D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E5F9DA-FF86-4AFB-B7FB-168148736977}"/>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38D3DD1D-E0FF-48C5-8414-2C47E00C12B1}"/>
              </a:ext>
            </a:extLst>
          </p:cNvPr>
          <p:cNvSpPr>
            <a:spLocks noGrp="1"/>
          </p:cNvSpPr>
          <p:nvPr>
            <p:ph type="ftr" sz="quarter" idx="11"/>
          </p:nvPr>
        </p:nvSpPr>
        <p:spPr/>
        <p:txBody>
          <a:bodyPr/>
          <a:lstStyle/>
          <a:p>
            <a:r>
              <a:rPr lang="en-US"/>
              <a:t>Training a Conv Net to Focus the Microscope</a:t>
            </a:r>
          </a:p>
        </p:txBody>
      </p:sp>
      <p:sp>
        <p:nvSpPr>
          <p:cNvPr id="6" name="Slide Number Placeholder 5">
            <a:extLst>
              <a:ext uri="{FF2B5EF4-FFF2-40B4-BE49-F238E27FC236}">
                <a16:creationId xmlns:a16="http://schemas.microsoft.com/office/drawing/2014/main" id="{7331693B-E115-40CF-A2C6-6E21D190C125}"/>
              </a:ext>
            </a:extLst>
          </p:cNvPr>
          <p:cNvSpPr>
            <a:spLocks noGrp="1"/>
          </p:cNvSpPr>
          <p:nvPr>
            <p:ph type="sldNum" sz="quarter" idx="12"/>
          </p:nvPr>
        </p:nvSpPr>
        <p:spPr/>
        <p:txBody>
          <a:bodyPr/>
          <a:lstStyle/>
          <a:p>
            <a:fld id="{A2909AD7-FE2D-4E4F-858F-539BC46E0EAC}" type="slidenum">
              <a:rPr lang="en-US" smtClean="0"/>
              <a:t>‹#›</a:t>
            </a:fld>
            <a:endParaRPr lang="en-US"/>
          </a:p>
        </p:txBody>
      </p:sp>
    </p:spTree>
    <p:extLst>
      <p:ext uri="{BB962C8B-B14F-4D97-AF65-F5344CB8AC3E}">
        <p14:creationId xmlns:p14="http://schemas.microsoft.com/office/powerpoint/2010/main" val="334357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F2BF-87CA-4591-B592-52AC2A5E98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6269B5-9B9C-4419-82D5-ABDE40D31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063B4C-EC61-4FB2-961D-B83F0F61A55F}"/>
              </a:ext>
            </a:extLst>
          </p:cNvPr>
          <p:cNvSpPr>
            <a:spLocks noGrp="1"/>
          </p:cNvSpPr>
          <p:nvPr>
            <p:ph type="dt" sz="half" idx="10"/>
          </p:nvPr>
        </p:nvSpPr>
        <p:spPr/>
        <p:txBody>
          <a:bodyPr/>
          <a:lstStyle/>
          <a:p>
            <a:fld id="{13DC7D0F-558B-4890-97F6-0D3D144B9D7C}" type="datetime1">
              <a:rPr lang="en-US" smtClean="0"/>
              <a:t>8/28/2019</a:t>
            </a:fld>
            <a:endParaRPr lang="en-US"/>
          </a:p>
        </p:txBody>
      </p:sp>
      <p:sp>
        <p:nvSpPr>
          <p:cNvPr id="5" name="Footer Placeholder 4">
            <a:extLst>
              <a:ext uri="{FF2B5EF4-FFF2-40B4-BE49-F238E27FC236}">
                <a16:creationId xmlns:a16="http://schemas.microsoft.com/office/drawing/2014/main" id="{BF3301A8-D0A6-4F35-A0DD-797FFF0E3EC1}"/>
              </a:ext>
            </a:extLst>
          </p:cNvPr>
          <p:cNvSpPr>
            <a:spLocks noGrp="1"/>
          </p:cNvSpPr>
          <p:nvPr>
            <p:ph type="ftr" sz="quarter" idx="11"/>
          </p:nvPr>
        </p:nvSpPr>
        <p:spPr/>
        <p:txBody>
          <a:bodyPr/>
          <a:lstStyle/>
          <a:p>
            <a:r>
              <a:rPr lang="en-US"/>
              <a:t>Training a Conv Net to Focus the Microscope</a:t>
            </a:r>
          </a:p>
        </p:txBody>
      </p:sp>
      <p:sp>
        <p:nvSpPr>
          <p:cNvPr id="6" name="Slide Number Placeholder 5">
            <a:extLst>
              <a:ext uri="{FF2B5EF4-FFF2-40B4-BE49-F238E27FC236}">
                <a16:creationId xmlns:a16="http://schemas.microsoft.com/office/drawing/2014/main" id="{C7690655-3D00-436F-A833-B5FA09129092}"/>
              </a:ext>
            </a:extLst>
          </p:cNvPr>
          <p:cNvSpPr>
            <a:spLocks noGrp="1"/>
          </p:cNvSpPr>
          <p:nvPr>
            <p:ph type="sldNum" sz="quarter" idx="12"/>
          </p:nvPr>
        </p:nvSpPr>
        <p:spPr/>
        <p:txBody>
          <a:bodyPr/>
          <a:lstStyle/>
          <a:p>
            <a:fld id="{A2909AD7-FE2D-4E4F-858F-539BC46E0EAC}" type="slidenum">
              <a:rPr lang="en-US" smtClean="0"/>
              <a:t>‹#›</a:t>
            </a:fld>
            <a:endParaRPr lang="en-US"/>
          </a:p>
        </p:txBody>
      </p:sp>
    </p:spTree>
    <p:extLst>
      <p:ext uri="{BB962C8B-B14F-4D97-AF65-F5344CB8AC3E}">
        <p14:creationId xmlns:p14="http://schemas.microsoft.com/office/powerpoint/2010/main" val="266889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04A8-9F5A-4B96-B6BF-6FD31682B6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E956E1-AF75-486D-8ACD-2C4C4661CF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5F5FCB-89F9-444D-B072-32B16B6160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A2F4F1-03D7-471A-8C80-3E0861F0F2D4}"/>
              </a:ext>
            </a:extLst>
          </p:cNvPr>
          <p:cNvSpPr>
            <a:spLocks noGrp="1"/>
          </p:cNvSpPr>
          <p:nvPr>
            <p:ph type="dt" sz="half" idx="10"/>
          </p:nvPr>
        </p:nvSpPr>
        <p:spPr/>
        <p:txBody>
          <a:bodyPr/>
          <a:lstStyle/>
          <a:p>
            <a:fld id="{4123E5CA-5D6F-4DA2-A615-8898AC7A01E8}" type="datetime1">
              <a:rPr lang="en-US" smtClean="0"/>
              <a:t>8/28/2019</a:t>
            </a:fld>
            <a:endParaRPr lang="en-US"/>
          </a:p>
        </p:txBody>
      </p:sp>
      <p:sp>
        <p:nvSpPr>
          <p:cNvPr id="6" name="Footer Placeholder 5">
            <a:extLst>
              <a:ext uri="{FF2B5EF4-FFF2-40B4-BE49-F238E27FC236}">
                <a16:creationId xmlns:a16="http://schemas.microsoft.com/office/drawing/2014/main" id="{1FE45E57-9A0F-46C5-A852-CCEB8FC69C87}"/>
              </a:ext>
            </a:extLst>
          </p:cNvPr>
          <p:cNvSpPr>
            <a:spLocks noGrp="1"/>
          </p:cNvSpPr>
          <p:nvPr>
            <p:ph type="ftr" sz="quarter" idx="11"/>
          </p:nvPr>
        </p:nvSpPr>
        <p:spPr/>
        <p:txBody>
          <a:bodyPr/>
          <a:lstStyle/>
          <a:p>
            <a:r>
              <a:rPr lang="en-US"/>
              <a:t>Training a Conv Net to Focus the Microscope</a:t>
            </a:r>
          </a:p>
        </p:txBody>
      </p:sp>
      <p:sp>
        <p:nvSpPr>
          <p:cNvPr id="7" name="Slide Number Placeholder 6">
            <a:extLst>
              <a:ext uri="{FF2B5EF4-FFF2-40B4-BE49-F238E27FC236}">
                <a16:creationId xmlns:a16="http://schemas.microsoft.com/office/drawing/2014/main" id="{61457389-C77B-46A7-B9F9-AE4C67B7611F}"/>
              </a:ext>
            </a:extLst>
          </p:cNvPr>
          <p:cNvSpPr>
            <a:spLocks noGrp="1"/>
          </p:cNvSpPr>
          <p:nvPr>
            <p:ph type="sldNum" sz="quarter" idx="12"/>
          </p:nvPr>
        </p:nvSpPr>
        <p:spPr/>
        <p:txBody>
          <a:bodyPr/>
          <a:lstStyle/>
          <a:p>
            <a:fld id="{A2909AD7-FE2D-4E4F-858F-539BC46E0EAC}" type="slidenum">
              <a:rPr lang="en-US" smtClean="0"/>
              <a:t>‹#›</a:t>
            </a:fld>
            <a:endParaRPr lang="en-US"/>
          </a:p>
        </p:txBody>
      </p:sp>
    </p:spTree>
    <p:extLst>
      <p:ext uri="{BB962C8B-B14F-4D97-AF65-F5344CB8AC3E}">
        <p14:creationId xmlns:p14="http://schemas.microsoft.com/office/powerpoint/2010/main" val="1366926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F109-46B7-44E3-AF32-77C3081814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CCD9E7-3DB8-4919-ABD5-FE754B55B5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3313D9-73BD-47EA-9911-B97A2F90FB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F518CE-35B0-4401-9B9A-61EBC9A55E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FDCF6-C69A-422C-9F66-3E01F3B15B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C0CE0B-8676-472A-B960-5DED83BA078B}"/>
              </a:ext>
            </a:extLst>
          </p:cNvPr>
          <p:cNvSpPr>
            <a:spLocks noGrp="1"/>
          </p:cNvSpPr>
          <p:nvPr>
            <p:ph type="dt" sz="half" idx="10"/>
          </p:nvPr>
        </p:nvSpPr>
        <p:spPr/>
        <p:txBody>
          <a:bodyPr/>
          <a:lstStyle/>
          <a:p>
            <a:fld id="{A283B4D5-AD00-4910-A359-A1F8189A8178}" type="datetime1">
              <a:rPr lang="en-US" smtClean="0"/>
              <a:t>8/28/2019</a:t>
            </a:fld>
            <a:endParaRPr lang="en-US"/>
          </a:p>
        </p:txBody>
      </p:sp>
      <p:sp>
        <p:nvSpPr>
          <p:cNvPr id="8" name="Footer Placeholder 7">
            <a:extLst>
              <a:ext uri="{FF2B5EF4-FFF2-40B4-BE49-F238E27FC236}">
                <a16:creationId xmlns:a16="http://schemas.microsoft.com/office/drawing/2014/main" id="{6DD595F3-A8CB-4ACC-898D-53F5149FBFD1}"/>
              </a:ext>
            </a:extLst>
          </p:cNvPr>
          <p:cNvSpPr>
            <a:spLocks noGrp="1"/>
          </p:cNvSpPr>
          <p:nvPr>
            <p:ph type="ftr" sz="quarter" idx="11"/>
          </p:nvPr>
        </p:nvSpPr>
        <p:spPr/>
        <p:txBody>
          <a:bodyPr/>
          <a:lstStyle/>
          <a:p>
            <a:r>
              <a:rPr lang="en-US"/>
              <a:t>Training a Conv Net to Focus the Microscope</a:t>
            </a:r>
          </a:p>
        </p:txBody>
      </p:sp>
      <p:sp>
        <p:nvSpPr>
          <p:cNvPr id="9" name="Slide Number Placeholder 8">
            <a:extLst>
              <a:ext uri="{FF2B5EF4-FFF2-40B4-BE49-F238E27FC236}">
                <a16:creationId xmlns:a16="http://schemas.microsoft.com/office/drawing/2014/main" id="{C297FB3F-A5F3-4807-ACBC-81C27A82CAB9}"/>
              </a:ext>
            </a:extLst>
          </p:cNvPr>
          <p:cNvSpPr>
            <a:spLocks noGrp="1"/>
          </p:cNvSpPr>
          <p:nvPr>
            <p:ph type="sldNum" sz="quarter" idx="12"/>
          </p:nvPr>
        </p:nvSpPr>
        <p:spPr/>
        <p:txBody>
          <a:bodyPr/>
          <a:lstStyle/>
          <a:p>
            <a:fld id="{A2909AD7-FE2D-4E4F-858F-539BC46E0EAC}" type="slidenum">
              <a:rPr lang="en-US" smtClean="0"/>
              <a:t>‹#›</a:t>
            </a:fld>
            <a:endParaRPr lang="en-US"/>
          </a:p>
        </p:txBody>
      </p:sp>
    </p:spTree>
    <p:extLst>
      <p:ext uri="{BB962C8B-B14F-4D97-AF65-F5344CB8AC3E}">
        <p14:creationId xmlns:p14="http://schemas.microsoft.com/office/powerpoint/2010/main" val="1870609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9F75-DDD4-4D70-916D-78145E95FF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02C276-B944-4389-9857-E4AEA17EFAE8}"/>
              </a:ext>
            </a:extLst>
          </p:cNvPr>
          <p:cNvSpPr>
            <a:spLocks noGrp="1"/>
          </p:cNvSpPr>
          <p:nvPr>
            <p:ph type="dt" sz="half" idx="10"/>
          </p:nvPr>
        </p:nvSpPr>
        <p:spPr/>
        <p:txBody>
          <a:bodyPr/>
          <a:lstStyle/>
          <a:p>
            <a:fld id="{2DF1FA73-645D-4DA6-838D-E182ECC7A5ED}" type="datetime1">
              <a:rPr lang="en-US" smtClean="0"/>
              <a:t>8/28/2019</a:t>
            </a:fld>
            <a:endParaRPr lang="en-US"/>
          </a:p>
        </p:txBody>
      </p:sp>
      <p:sp>
        <p:nvSpPr>
          <p:cNvPr id="4" name="Footer Placeholder 3">
            <a:extLst>
              <a:ext uri="{FF2B5EF4-FFF2-40B4-BE49-F238E27FC236}">
                <a16:creationId xmlns:a16="http://schemas.microsoft.com/office/drawing/2014/main" id="{41B8215B-F3A1-4203-8CF7-FC9F32BA2EDD}"/>
              </a:ext>
            </a:extLst>
          </p:cNvPr>
          <p:cNvSpPr>
            <a:spLocks noGrp="1"/>
          </p:cNvSpPr>
          <p:nvPr>
            <p:ph type="ftr" sz="quarter" idx="11"/>
          </p:nvPr>
        </p:nvSpPr>
        <p:spPr/>
        <p:txBody>
          <a:bodyPr/>
          <a:lstStyle/>
          <a:p>
            <a:r>
              <a:rPr lang="en-US"/>
              <a:t>Training a Conv Net to Focus the Microscope</a:t>
            </a:r>
          </a:p>
        </p:txBody>
      </p:sp>
      <p:sp>
        <p:nvSpPr>
          <p:cNvPr id="5" name="Slide Number Placeholder 4">
            <a:extLst>
              <a:ext uri="{FF2B5EF4-FFF2-40B4-BE49-F238E27FC236}">
                <a16:creationId xmlns:a16="http://schemas.microsoft.com/office/drawing/2014/main" id="{10687BE6-2629-4A5C-8EAE-C420D0B75C41}"/>
              </a:ext>
            </a:extLst>
          </p:cNvPr>
          <p:cNvSpPr>
            <a:spLocks noGrp="1"/>
          </p:cNvSpPr>
          <p:nvPr>
            <p:ph type="sldNum" sz="quarter" idx="12"/>
          </p:nvPr>
        </p:nvSpPr>
        <p:spPr/>
        <p:txBody>
          <a:bodyPr/>
          <a:lstStyle/>
          <a:p>
            <a:fld id="{A2909AD7-FE2D-4E4F-858F-539BC46E0EAC}" type="slidenum">
              <a:rPr lang="en-US" smtClean="0"/>
              <a:t>‹#›</a:t>
            </a:fld>
            <a:endParaRPr lang="en-US"/>
          </a:p>
        </p:txBody>
      </p:sp>
    </p:spTree>
    <p:extLst>
      <p:ext uri="{BB962C8B-B14F-4D97-AF65-F5344CB8AC3E}">
        <p14:creationId xmlns:p14="http://schemas.microsoft.com/office/powerpoint/2010/main" val="1760464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7A1DC6-BAF9-4B38-89E4-E50A040E96E1}"/>
              </a:ext>
            </a:extLst>
          </p:cNvPr>
          <p:cNvSpPr>
            <a:spLocks noGrp="1"/>
          </p:cNvSpPr>
          <p:nvPr>
            <p:ph type="dt" sz="half" idx="10"/>
          </p:nvPr>
        </p:nvSpPr>
        <p:spPr/>
        <p:txBody>
          <a:bodyPr/>
          <a:lstStyle/>
          <a:p>
            <a:fld id="{BBCB59FA-F5A0-4D84-BA1E-B7494DBF42BA}" type="datetime1">
              <a:rPr lang="en-US" smtClean="0"/>
              <a:t>8/28/2019</a:t>
            </a:fld>
            <a:endParaRPr lang="en-US"/>
          </a:p>
        </p:txBody>
      </p:sp>
      <p:sp>
        <p:nvSpPr>
          <p:cNvPr id="3" name="Footer Placeholder 2">
            <a:extLst>
              <a:ext uri="{FF2B5EF4-FFF2-40B4-BE49-F238E27FC236}">
                <a16:creationId xmlns:a16="http://schemas.microsoft.com/office/drawing/2014/main" id="{BCD771A0-3054-4CB8-A368-65DF98E54FF3}"/>
              </a:ext>
            </a:extLst>
          </p:cNvPr>
          <p:cNvSpPr>
            <a:spLocks noGrp="1"/>
          </p:cNvSpPr>
          <p:nvPr>
            <p:ph type="ftr" sz="quarter" idx="11"/>
          </p:nvPr>
        </p:nvSpPr>
        <p:spPr/>
        <p:txBody>
          <a:bodyPr/>
          <a:lstStyle/>
          <a:p>
            <a:r>
              <a:rPr lang="en-US"/>
              <a:t>Training a Conv Net to Focus the Microscope</a:t>
            </a:r>
          </a:p>
        </p:txBody>
      </p:sp>
      <p:sp>
        <p:nvSpPr>
          <p:cNvPr id="4" name="Slide Number Placeholder 3">
            <a:extLst>
              <a:ext uri="{FF2B5EF4-FFF2-40B4-BE49-F238E27FC236}">
                <a16:creationId xmlns:a16="http://schemas.microsoft.com/office/drawing/2014/main" id="{70CDD462-0682-4D62-A40E-3D7082FBE38A}"/>
              </a:ext>
            </a:extLst>
          </p:cNvPr>
          <p:cNvSpPr>
            <a:spLocks noGrp="1"/>
          </p:cNvSpPr>
          <p:nvPr>
            <p:ph type="sldNum" sz="quarter" idx="12"/>
          </p:nvPr>
        </p:nvSpPr>
        <p:spPr/>
        <p:txBody>
          <a:bodyPr/>
          <a:lstStyle/>
          <a:p>
            <a:fld id="{A2909AD7-FE2D-4E4F-858F-539BC46E0EAC}" type="slidenum">
              <a:rPr lang="en-US" smtClean="0"/>
              <a:t>‹#›</a:t>
            </a:fld>
            <a:endParaRPr lang="en-US"/>
          </a:p>
        </p:txBody>
      </p:sp>
    </p:spTree>
    <p:extLst>
      <p:ext uri="{BB962C8B-B14F-4D97-AF65-F5344CB8AC3E}">
        <p14:creationId xmlns:p14="http://schemas.microsoft.com/office/powerpoint/2010/main" val="596545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DAF30-ADAD-4DF8-8813-FBF4B0782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27D0F2-1750-4C6B-A9A3-DE9F8AF9F8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1D5709-107C-474D-8462-3B021A6BD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6A7E3-D995-42EA-8D16-994592BD342D}"/>
              </a:ext>
            </a:extLst>
          </p:cNvPr>
          <p:cNvSpPr>
            <a:spLocks noGrp="1"/>
          </p:cNvSpPr>
          <p:nvPr>
            <p:ph type="dt" sz="half" idx="10"/>
          </p:nvPr>
        </p:nvSpPr>
        <p:spPr/>
        <p:txBody>
          <a:bodyPr/>
          <a:lstStyle/>
          <a:p>
            <a:fld id="{8A53B557-1429-4DB6-9670-CE80583DAB40}" type="datetime1">
              <a:rPr lang="en-US" smtClean="0"/>
              <a:t>8/28/2019</a:t>
            </a:fld>
            <a:endParaRPr lang="en-US"/>
          </a:p>
        </p:txBody>
      </p:sp>
      <p:sp>
        <p:nvSpPr>
          <p:cNvPr id="6" name="Footer Placeholder 5">
            <a:extLst>
              <a:ext uri="{FF2B5EF4-FFF2-40B4-BE49-F238E27FC236}">
                <a16:creationId xmlns:a16="http://schemas.microsoft.com/office/drawing/2014/main" id="{9D7CB20E-8034-4BF6-839F-E227024997AD}"/>
              </a:ext>
            </a:extLst>
          </p:cNvPr>
          <p:cNvSpPr>
            <a:spLocks noGrp="1"/>
          </p:cNvSpPr>
          <p:nvPr>
            <p:ph type="ftr" sz="quarter" idx="11"/>
          </p:nvPr>
        </p:nvSpPr>
        <p:spPr/>
        <p:txBody>
          <a:bodyPr/>
          <a:lstStyle/>
          <a:p>
            <a:r>
              <a:rPr lang="en-US"/>
              <a:t>Training a Conv Net to Focus the Microscope</a:t>
            </a:r>
          </a:p>
        </p:txBody>
      </p:sp>
      <p:sp>
        <p:nvSpPr>
          <p:cNvPr id="7" name="Slide Number Placeholder 6">
            <a:extLst>
              <a:ext uri="{FF2B5EF4-FFF2-40B4-BE49-F238E27FC236}">
                <a16:creationId xmlns:a16="http://schemas.microsoft.com/office/drawing/2014/main" id="{2ED6DDE6-CAEA-410B-8CD9-0313A2F159E3}"/>
              </a:ext>
            </a:extLst>
          </p:cNvPr>
          <p:cNvSpPr>
            <a:spLocks noGrp="1"/>
          </p:cNvSpPr>
          <p:nvPr>
            <p:ph type="sldNum" sz="quarter" idx="12"/>
          </p:nvPr>
        </p:nvSpPr>
        <p:spPr/>
        <p:txBody>
          <a:bodyPr/>
          <a:lstStyle/>
          <a:p>
            <a:fld id="{A2909AD7-FE2D-4E4F-858F-539BC46E0EAC}" type="slidenum">
              <a:rPr lang="en-US" smtClean="0"/>
              <a:t>‹#›</a:t>
            </a:fld>
            <a:endParaRPr lang="en-US"/>
          </a:p>
        </p:txBody>
      </p:sp>
    </p:spTree>
    <p:extLst>
      <p:ext uri="{BB962C8B-B14F-4D97-AF65-F5344CB8AC3E}">
        <p14:creationId xmlns:p14="http://schemas.microsoft.com/office/powerpoint/2010/main" val="3040550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0111-7D39-4B84-BBC0-104F9BA699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B6F6C5-3104-475F-8DB9-EB86890A9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59B693-40D4-4B7D-B576-7FFC601105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DE46D9-CEB3-4B3D-9323-C2C09F0BDE21}"/>
              </a:ext>
            </a:extLst>
          </p:cNvPr>
          <p:cNvSpPr>
            <a:spLocks noGrp="1"/>
          </p:cNvSpPr>
          <p:nvPr>
            <p:ph type="dt" sz="half" idx="10"/>
          </p:nvPr>
        </p:nvSpPr>
        <p:spPr/>
        <p:txBody>
          <a:bodyPr/>
          <a:lstStyle/>
          <a:p>
            <a:fld id="{F0AEEDEB-FEC4-479A-ABFE-7F770DF21CF4}" type="datetime1">
              <a:rPr lang="en-US" smtClean="0"/>
              <a:t>8/28/2019</a:t>
            </a:fld>
            <a:endParaRPr lang="en-US"/>
          </a:p>
        </p:txBody>
      </p:sp>
      <p:sp>
        <p:nvSpPr>
          <p:cNvPr id="6" name="Footer Placeholder 5">
            <a:extLst>
              <a:ext uri="{FF2B5EF4-FFF2-40B4-BE49-F238E27FC236}">
                <a16:creationId xmlns:a16="http://schemas.microsoft.com/office/drawing/2014/main" id="{5AC60266-D8FC-43F9-9CE7-F89006727070}"/>
              </a:ext>
            </a:extLst>
          </p:cNvPr>
          <p:cNvSpPr>
            <a:spLocks noGrp="1"/>
          </p:cNvSpPr>
          <p:nvPr>
            <p:ph type="ftr" sz="quarter" idx="11"/>
          </p:nvPr>
        </p:nvSpPr>
        <p:spPr/>
        <p:txBody>
          <a:bodyPr/>
          <a:lstStyle/>
          <a:p>
            <a:r>
              <a:rPr lang="en-US"/>
              <a:t>Training a Conv Net to Focus the Microscope</a:t>
            </a:r>
          </a:p>
        </p:txBody>
      </p:sp>
      <p:sp>
        <p:nvSpPr>
          <p:cNvPr id="7" name="Slide Number Placeholder 6">
            <a:extLst>
              <a:ext uri="{FF2B5EF4-FFF2-40B4-BE49-F238E27FC236}">
                <a16:creationId xmlns:a16="http://schemas.microsoft.com/office/drawing/2014/main" id="{8A85A987-1067-4D38-8D8B-1079DB4A6EF5}"/>
              </a:ext>
            </a:extLst>
          </p:cNvPr>
          <p:cNvSpPr>
            <a:spLocks noGrp="1"/>
          </p:cNvSpPr>
          <p:nvPr>
            <p:ph type="sldNum" sz="quarter" idx="12"/>
          </p:nvPr>
        </p:nvSpPr>
        <p:spPr/>
        <p:txBody>
          <a:bodyPr/>
          <a:lstStyle/>
          <a:p>
            <a:fld id="{A2909AD7-FE2D-4E4F-858F-539BC46E0EAC}" type="slidenum">
              <a:rPr lang="en-US" smtClean="0"/>
              <a:t>‹#›</a:t>
            </a:fld>
            <a:endParaRPr lang="en-US"/>
          </a:p>
        </p:txBody>
      </p:sp>
    </p:spTree>
    <p:extLst>
      <p:ext uri="{BB962C8B-B14F-4D97-AF65-F5344CB8AC3E}">
        <p14:creationId xmlns:p14="http://schemas.microsoft.com/office/powerpoint/2010/main" val="424134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725BCF-D3DA-4712-8756-8C3CF31E3A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060733-D27A-492D-9488-BE60D5805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E59124-2DEE-4A6E-A466-FEF63D341F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3488D-4905-4872-BD75-B7D17F9E1D58}" type="datetime1">
              <a:rPr lang="en-US" smtClean="0"/>
              <a:t>8/28/2019</a:t>
            </a:fld>
            <a:endParaRPr lang="en-US"/>
          </a:p>
        </p:txBody>
      </p:sp>
      <p:sp>
        <p:nvSpPr>
          <p:cNvPr id="5" name="Footer Placeholder 4">
            <a:extLst>
              <a:ext uri="{FF2B5EF4-FFF2-40B4-BE49-F238E27FC236}">
                <a16:creationId xmlns:a16="http://schemas.microsoft.com/office/drawing/2014/main" id="{7395DC80-A0AB-47A1-83EC-F0F39DDB7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Training a Conv Net to Focus the Microscope</a:t>
            </a:r>
          </a:p>
        </p:txBody>
      </p:sp>
      <p:sp>
        <p:nvSpPr>
          <p:cNvPr id="6" name="Slide Number Placeholder 5">
            <a:extLst>
              <a:ext uri="{FF2B5EF4-FFF2-40B4-BE49-F238E27FC236}">
                <a16:creationId xmlns:a16="http://schemas.microsoft.com/office/drawing/2014/main" id="{D6B2E620-5951-4E6E-9597-5C7F91672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09AD7-FE2D-4E4F-858F-539BC46E0EAC}" type="slidenum">
              <a:rPr lang="en-US" smtClean="0"/>
              <a:t>‹#›</a:t>
            </a:fld>
            <a:endParaRPr lang="en-US"/>
          </a:p>
        </p:txBody>
      </p:sp>
    </p:spTree>
    <p:extLst>
      <p:ext uri="{BB962C8B-B14F-4D97-AF65-F5344CB8AC3E}">
        <p14:creationId xmlns:p14="http://schemas.microsoft.com/office/powerpoint/2010/main" val="1694707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cs231n.github.io/convolutional-network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cs231n.github.io/convolutional-network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2733-36AD-44D1-B26F-E3F4247FFB2E}"/>
              </a:ext>
            </a:extLst>
          </p:cNvPr>
          <p:cNvSpPr>
            <a:spLocks noGrp="1"/>
          </p:cNvSpPr>
          <p:nvPr>
            <p:ph type="ctrTitle"/>
          </p:nvPr>
        </p:nvSpPr>
        <p:spPr/>
        <p:txBody>
          <a:bodyPr/>
          <a:lstStyle/>
          <a:p>
            <a:r>
              <a:rPr lang="en-US" dirty="0"/>
              <a:t>Training a Conv Net to Focus the Microscope</a:t>
            </a:r>
          </a:p>
        </p:txBody>
      </p:sp>
      <p:sp>
        <p:nvSpPr>
          <p:cNvPr id="3" name="Subtitle 2">
            <a:extLst>
              <a:ext uri="{FF2B5EF4-FFF2-40B4-BE49-F238E27FC236}">
                <a16:creationId xmlns:a16="http://schemas.microsoft.com/office/drawing/2014/main" id="{45BC0418-693D-4123-91F8-879825AE5F42}"/>
              </a:ext>
            </a:extLst>
          </p:cNvPr>
          <p:cNvSpPr>
            <a:spLocks noGrp="1"/>
          </p:cNvSpPr>
          <p:nvPr>
            <p:ph type="subTitle" idx="1"/>
          </p:nvPr>
        </p:nvSpPr>
        <p:spPr>
          <a:xfrm>
            <a:off x="1524000" y="4029740"/>
            <a:ext cx="9144000" cy="1228060"/>
          </a:xfrm>
        </p:spPr>
        <p:txBody>
          <a:bodyPr>
            <a:normAutofit/>
          </a:bodyPr>
          <a:lstStyle/>
          <a:p>
            <a:r>
              <a:rPr lang="en-US" sz="3200" dirty="0"/>
              <a:t>Summer 2019 Rotation Project</a:t>
            </a:r>
          </a:p>
        </p:txBody>
      </p:sp>
      <p:sp>
        <p:nvSpPr>
          <p:cNvPr id="4" name="Date Placeholder 3">
            <a:extLst>
              <a:ext uri="{FF2B5EF4-FFF2-40B4-BE49-F238E27FC236}">
                <a16:creationId xmlns:a16="http://schemas.microsoft.com/office/drawing/2014/main" id="{9CC78FAB-2C05-4A3B-B643-7382204D0CF1}"/>
              </a:ext>
            </a:extLst>
          </p:cNvPr>
          <p:cNvSpPr>
            <a:spLocks noGrp="1"/>
          </p:cNvSpPr>
          <p:nvPr>
            <p:ph type="dt" sz="half" idx="10"/>
          </p:nvPr>
        </p:nvSpPr>
        <p:spPr/>
        <p:txBody>
          <a:bodyPr/>
          <a:lstStyle/>
          <a:p>
            <a:fld id="{27D81480-1F00-405E-BB56-9CEE096433BD}" type="datetime1">
              <a:rPr lang="en-US" smtClean="0"/>
              <a:t>8/28/2019</a:t>
            </a:fld>
            <a:endParaRPr lang="en-US"/>
          </a:p>
        </p:txBody>
      </p:sp>
      <p:sp>
        <p:nvSpPr>
          <p:cNvPr id="5" name="Footer Placeholder 4">
            <a:extLst>
              <a:ext uri="{FF2B5EF4-FFF2-40B4-BE49-F238E27FC236}">
                <a16:creationId xmlns:a16="http://schemas.microsoft.com/office/drawing/2014/main" id="{F6B4EDE8-33E7-4182-BDC6-4FA859DF02F5}"/>
              </a:ext>
            </a:extLst>
          </p:cNvPr>
          <p:cNvSpPr>
            <a:spLocks noGrp="1"/>
          </p:cNvSpPr>
          <p:nvPr>
            <p:ph type="ftr" sz="quarter" idx="11"/>
          </p:nvPr>
        </p:nvSpPr>
        <p:spPr/>
        <p:txBody>
          <a:bodyPr/>
          <a:lstStyle/>
          <a:p>
            <a:r>
              <a:rPr lang="en-US"/>
              <a:t>Training a Conv Net to Focus the Microscope</a:t>
            </a:r>
          </a:p>
        </p:txBody>
      </p:sp>
    </p:spTree>
    <p:extLst>
      <p:ext uri="{BB962C8B-B14F-4D97-AF65-F5344CB8AC3E}">
        <p14:creationId xmlns:p14="http://schemas.microsoft.com/office/powerpoint/2010/main" val="3737442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3A0F-6B72-4AE9-8C05-AF39973C4CA9}"/>
              </a:ext>
            </a:extLst>
          </p:cNvPr>
          <p:cNvSpPr>
            <a:spLocks noGrp="1"/>
          </p:cNvSpPr>
          <p:nvPr>
            <p:ph type="title"/>
          </p:nvPr>
        </p:nvSpPr>
        <p:spPr>
          <a:xfrm>
            <a:off x="838200" y="136525"/>
            <a:ext cx="10515600" cy="1325563"/>
          </a:xfrm>
        </p:spPr>
        <p:txBody>
          <a:bodyPr/>
          <a:lstStyle/>
          <a:p>
            <a:r>
              <a:rPr lang="en-US" dirty="0"/>
              <a:t>Making a Labelled Training Set</a:t>
            </a:r>
          </a:p>
        </p:txBody>
      </p:sp>
      <p:sp>
        <p:nvSpPr>
          <p:cNvPr id="3" name="Content Placeholder 2">
            <a:extLst>
              <a:ext uri="{FF2B5EF4-FFF2-40B4-BE49-F238E27FC236}">
                <a16:creationId xmlns:a16="http://schemas.microsoft.com/office/drawing/2014/main" id="{EA38D7B6-4D9A-4E3E-ABD0-007F241AA05E}"/>
              </a:ext>
            </a:extLst>
          </p:cNvPr>
          <p:cNvSpPr>
            <a:spLocks noGrp="1"/>
          </p:cNvSpPr>
          <p:nvPr>
            <p:ph idx="1"/>
          </p:nvPr>
        </p:nvSpPr>
        <p:spPr>
          <a:xfrm>
            <a:off x="838200" y="1462088"/>
            <a:ext cx="10515600" cy="4351338"/>
          </a:xfrm>
        </p:spPr>
        <p:txBody>
          <a:bodyPr/>
          <a:lstStyle/>
          <a:p>
            <a:r>
              <a:rPr lang="en-US" dirty="0"/>
              <a:t>Code to find image stacks in an experiment folder</a:t>
            </a:r>
          </a:p>
          <a:p>
            <a:r>
              <a:rPr lang="en-US" dirty="0"/>
              <a:t>Opens up a flipbook of the stack </a:t>
            </a:r>
            <a:r>
              <a:rPr lang="en-US" dirty="0" err="1"/>
              <a:t>RisWidget</a:t>
            </a:r>
            <a:endParaRPr lang="en-US" dirty="0"/>
          </a:p>
          <a:p>
            <a:r>
              <a:rPr lang="en-US" dirty="0"/>
              <a:t>Button in </a:t>
            </a:r>
            <a:r>
              <a:rPr lang="en-US" dirty="0" err="1"/>
              <a:t>RisWidget</a:t>
            </a:r>
            <a:r>
              <a:rPr lang="en-US" dirty="0"/>
              <a:t> will create a text file in the stack with the number of the best focus image</a:t>
            </a:r>
          </a:p>
          <a:p>
            <a:r>
              <a:rPr lang="en-US" dirty="0"/>
              <a:t>Also has an option for “no worm” so the stack will be excluded from training </a:t>
            </a:r>
          </a:p>
        </p:txBody>
      </p:sp>
      <p:sp>
        <p:nvSpPr>
          <p:cNvPr id="4" name="Date Placeholder 3">
            <a:extLst>
              <a:ext uri="{FF2B5EF4-FFF2-40B4-BE49-F238E27FC236}">
                <a16:creationId xmlns:a16="http://schemas.microsoft.com/office/drawing/2014/main" id="{6F35F25A-BAF7-4683-BE8A-1A12421E8564}"/>
              </a:ext>
            </a:extLst>
          </p:cNvPr>
          <p:cNvSpPr>
            <a:spLocks noGrp="1"/>
          </p:cNvSpPr>
          <p:nvPr>
            <p:ph type="dt" sz="half" idx="10"/>
          </p:nvPr>
        </p:nvSpPr>
        <p:spPr/>
        <p:txBody>
          <a:bodyPr/>
          <a:lstStyle/>
          <a:p>
            <a:fld id="{B309255A-C3CA-4953-A1BF-4D1322857040}" type="datetime1">
              <a:rPr lang="en-US" smtClean="0"/>
              <a:t>8/28/2019</a:t>
            </a:fld>
            <a:endParaRPr lang="en-US" dirty="0"/>
          </a:p>
        </p:txBody>
      </p:sp>
      <p:sp>
        <p:nvSpPr>
          <p:cNvPr id="5" name="Footer Placeholder 4">
            <a:extLst>
              <a:ext uri="{FF2B5EF4-FFF2-40B4-BE49-F238E27FC236}">
                <a16:creationId xmlns:a16="http://schemas.microsoft.com/office/drawing/2014/main" id="{BB56D8EF-4C60-408B-803A-A31CC80C39D2}"/>
              </a:ext>
            </a:extLst>
          </p:cNvPr>
          <p:cNvSpPr>
            <a:spLocks noGrp="1"/>
          </p:cNvSpPr>
          <p:nvPr>
            <p:ph type="ftr" sz="quarter" idx="11"/>
          </p:nvPr>
        </p:nvSpPr>
        <p:spPr/>
        <p:txBody>
          <a:bodyPr/>
          <a:lstStyle/>
          <a:p>
            <a:r>
              <a:rPr lang="en-US"/>
              <a:t>Training a Conv Net to Focus the Microscope</a:t>
            </a:r>
          </a:p>
        </p:txBody>
      </p:sp>
      <p:pic>
        <p:nvPicPr>
          <p:cNvPr id="7" name="Picture 6">
            <a:extLst>
              <a:ext uri="{FF2B5EF4-FFF2-40B4-BE49-F238E27FC236}">
                <a16:creationId xmlns:a16="http://schemas.microsoft.com/office/drawing/2014/main" id="{419645EF-E3D9-4A48-A29E-9CD320B436C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987061" y="4257642"/>
            <a:ext cx="2487358" cy="2098708"/>
          </a:xfrm>
          <a:prstGeom prst="rect">
            <a:avLst/>
          </a:prstGeom>
        </p:spPr>
      </p:pic>
      <p:sp>
        <p:nvSpPr>
          <p:cNvPr id="8" name="TextBox 7">
            <a:extLst>
              <a:ext uri="{FF2B5EF4-FFF2-40B4-BE49-F238E27FC236}">
                <a16:creationId xmlns:a16="http://schemas.microsoft.com/office/drawing/2014/main" id="{4648E929-4BD8-4239-AC1B-7B4F14F4014A}"/>
              </a:ext>
            </a:extLst>
          </p:cNvPr>
          <p:cNvSpPr txBox="1"/>
          <p:nvPr/>
        </p:nvSpPr>
        <p:spPr>
          <a:xfrm>
            <a:off x="5899638" y="5026579"/>
            <a:ext cx="785446"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Best</a:t>
            </a:r>
          </a:p>
        </p:txBody>
      </p:sp>
      <p:sp>
        <p:nvSpPr>
          <p:cNvPr id="9" name="TextBox 8">
            <a:extLst>
              <a:ext uri="{FF2B5EF4-FFF2-40B4-BE49-F238E27FC236}">
                <a16:creationId xmlns:a16="http://schemas.microsoft.com/office/drawing/2014/main" id="{20E6DC51-06E5-4BA8-B07E-23CDA2C55B37}"/>
              </a:ext>
            </a:extLst>
          </p:cNvPr>
          <p:cNvSpPr txBox="1"/>
          <p:nvPr/>
        </p:nvSpPr>
        <p:spPr>
          <a:xfrm>
            <a:off x="8232815" y="4130987"/>
            <a:ext cx="1834094" cy="2031325"/>
          </a:xfrm>
          <a:prstGeom prst="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22</a:t>
            </a:r>
          </a:p>
          <a:p>
            <a:endParaRPr lang="en-US" dirty="0"/>
          </a:p>
          <a:p>
            <a:endParaRPr lang="en-US" dirty="0"/>
          </a:p>
          <a:p>
            <a:endParaRPr lang="en-US" dirty="0"/>
          </a:p>
          <a:p>
            <a:endParaRPr lang="en-US" dirty="0"/>
          </a:p>
          <a:p>
            <a:endParaRPr lang="en-US" dirty="0"/>
          </a:p>
          <a:p>
            <a:endParaRPr lang="en-US" dirty="0"/>
          </a:p>
        </p:txBody>
      </p:sp>
      <p:sp>
        <p:nvSpPr>
          <p:cNvPr id="10" name="TextBox 9">
            <a:extLst>
              <a:ext uri="{FF2B5EF4-FFF2-40B4-BE49-F238E27FC236}">
                <a16:creationId xmlns:a16="http://schemas.microsoft.com/office/drawing/2014/main" id="{246D3815-6375-4350-87E3-0E7382229EBB}"/>
              </a:ext>
            </a:extLst>
          </p:cNvPr>
          <p:cNvSpPr txBox="1"/>
          <p:nvPr/>
        </p:nvSpPr>
        <p:spPr>
          <a:xfrm>
            <a:off x="8610600" y="6171684"/>
            <a:ext cx="1594339" cy="369332"/>
          </a:xfrm>
          <a:prstGeom prst="rect">
            <a:avLst/>
          </a:prstGeom>
          <a:noFill/>
        </p:spPr>
        <p:txBody>
          <a:bodyPr wrap="square" rtlCol="0">
            <a:spAutoFit/>
          </a:bodyPr>
          <a:lstStyle/>
          <a:p>
            <a:r>
              <a:rPr lang="en-US" dirty="0"/>
              <a:t>Best.txt</a:t>
            </a:r>
          </a:p>
        </p:txBody>
      </p:sp>
      <p:cxnSp>
        <p:nvCxnSpPr>
          <p:cNvPr id="14" name="Straight Arrow Connector 13">
            <a:extLst>
              <a:ext uri="{FF2B5EF4-FFF2-40B4-BE49-F238E27FC236}">
                <a16:creationId xmlns:a16="http://schemas.microsoft.com/office/drawing/2014/main" id="{BDA97080-4FCC-444D-B369-3376E420A5EF}"/>
              </a:ext>
            </a:extLst>
          </p:cNvPr>
          <p:cNvCxnSpPr/>
          <p:nvPr/>
        </p:nvCxnSpPr>
        <p:spPr>
          <a:xfrm>
            <a:off x="4630615" y="5298831"/>
            <a:ext cx="105507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580000F-C2D7-4779-A039-D53B6C707B84}"/>
              </a:ext>
            </a:extLst>
          </p:cNvPr>
          <p:cNvCxnSpPr/>
          <p:nvPr/>
        </p:nvCxnSpPr>
        <p:spPr>
          <a:xfrm>
            <a:off x="6986953" y="5298831"/>
            <a:ext cx="105507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654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79C6-C72F-4E46-AAD4-716009F2FB3D}"/>
              </a:ext>
            </a:extLst>
          </p:cNvPr>
          <p:cNvSpPr>
            <a:spLocks noGrp="1"/>
          </p:cNvSpPr>
          <p:nvPr>
            <p:ph type="title"/>
          </p:nvPr>
        </p:nvSpPr>
        <p:spPr/>
        <p:txBody>
          <a:bodyPr/>
          <a:lstStyle/>
          <a:p>
            <a:r>
              <a:rPr lang="en-US" dirty="0"/>
              <a:t>Sort Images for </a:t>
            </a:r>
            <a:r>
              <a:rPr lang="en-US" dirty="0" err="1"/>
              <a:t>PyTorch</a:t>
            </a:r>
            <a:r>
              <a:rPr lang="en-US" dirty="0"/>
              <a:t> Import</a:t>
            </a:r>
          </a:p>
        </p:txBody>
      </p:sp>
      <p:sp>
        <p:nvSpPr>
          <p:cNvPr id="3" name="Content Placeholder 2">
            <a:extLst>
              <a:ext uri="{FF2B5EF4-FFF2-40B4-BE49-F238E27FC236}">
                <a16:creationId xmlns:a16="http://schemas.microsoft.com/office/drawing/2014/main" id="{362D1E96-65BC-41B9-9D81-FBB1F4833684}"/>
              </a:ext>
            </a:extLst>
          </p:cNvPr>
          <p:cNvSpPr>
            <a:spLocks noGrp="1"/>
          </p:cNvSpPr>
          <p:nvPr>
            <p:ph idx="1"/>
          </p:nvPr>
        </p:nvSpPr>
        <p:spPr>
          <a:xfrm>
            <a:off x="556846" y="1847850"/>
            <a:ext cx="7315200" cy="4351338"/>
          </a:xfrm>
        </p:spPr>
        <p:txBody>
          <a:bodyPr/>
          <a:lstStyle/>
          <a:p>
            <a:r>
              <a:rPr lang="en-US" dirty="0" err="1"/>
              <a:t>PyTorch</a:t>
            </a:r>
            <a:r>
              <a:rPr lang="en-US" dirty="0"/>
              <a:t> detects which class an image belongs to based on the folder it is stored in</a:t>
            </a:r>
          </a:p>
          <a:p>
            <a:r>
              <a:rPr lang="en-US" dirty="0"/>
              <a:t>Sorter code finds image stacks, detects if there is a best.txt file, then copies the image into a folder based on how far from the best focus the image is</a:t>
            </a:r>
          </a:p>
          <a:p>
            <a:r>
              <a:rPr lang="en-US" dirty="0"/>
              <a:t>3 category: above, good, below</a:t>
            </a:r>
          </a:p>
          <a:p>
            <a:r>
              <a:rPr lang="en-US" dirty="0"/>
              <a:t>5 category: very out of focus above, slightly out above, good, slightly out below, very out below</a:t>
            </a:r>
          </a:p>
        </p:txBody>
      </p:sp>
      <p:sp>
        <p:nvSpPr>
          <p:cNvPr id="4" name="Date Placeholder 3">
            <a:extLst>
              <a:ext uri="{FF2B5EF4-FFF2-40B4-BE49-F238E27FC236}">
                <a16:creationId xmlns:a16="http://schemas.microsoft.com/office/drawing/2014/main" id="{49ADD442-D71D-4888-898A-0AB393AA5C34}"/>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63E33072-BFB6-46FF-B93E-DADC04D4B4CB}"/>
              </a:ext>
            </a:extLst>
          </p:cNvPr>
          <p:cNvSpPr>
            <a:spLocks noGrp="1"/>
          </p:cNvSpPr>
          <p:nvPr>
            <p:ph type="ftr" sz="quarter" idx="11"/>
          </p:nvPr>
        </p:nvSpPr>
        <p:spPr/>
        <p:txBody>
          <a:bodyPr/>
          <a:lstStyle/>
          <a:p>
            <a:r>
              <a:rPr lang="en-US"/>
              <a:t>Training a Conv Net to Focus the Microscope</a:t>
            </a:r>
          </a:p>
        </p:txBody>
      </p:sp>
      <p:grpSp>
        <p:nvGrpSpPr>
          <p:cNvPr id="36" name="Group 35">
            <a:extLst>
              <a:ext uri="{FF2B5EF4-FFF2-40B4-BE49-F238E27FC236}">
                <a16:creationId xmlns:a16="http://schemas.microsoft.com/office/drawing/2014/main" id="{D41A9581-AFD1-4763-9842-2EB45FA28BF5}"/>
              </a:ext>
            </a:extLst>
          </p:cNvPr>
          <p:cNvGrpSpPr/>
          <p:nvPr/>
        </p:nvGrpSpPr>
        <p:grpSpPr>
          <a:xfrm>
            <a:off x="7759944" y="234338"/>
            <a:ext cx="4329480" cy="6586244"/>
            <a:chOff x="7759944" y="234338"/>
            <a:chExt cx="4329480" cy="6586244"/>
          </a:xfrm>
        </p:grpSpPr>
        <p:grpSp>
          <p:nvGrpSpPr>
            <p:cNvPr id="17" name="Group 16">
              <a:extLst>
                <a:ext uri="{FF2B5EF4-FFF2-40B4-BE49-F238E27FC236}">
                  <a16:creationId xmlns:a16="http://schemas.microsoft.com/office/drawing/2014/main" id="{B905221C-7EE0-48C6-B076-5C752762B3C7}"/>
                </a:ext>
              </a:extLst>
            </p:cNvPr>
            <p:cNvGrpSpPr/>
            <p:nvPr/>
          </p:nvGrpSpPr>
          <p:grpSpPr>
            <a:xfrm>
              <a:off x="7759944" y="234338"/>
              <a:ext cx="2847243" cy="6350560"/>
              <a:chOff x="7759944" y="234338"/>
              <a:chExt cx="2847243" cy="6350560"/>
            </a:xfrm>
          </p:grpSpPr>
          <p:pic>
            <p:nvPicPr>
              <p:cNvPr id="7" name="Picture 6">
                <a:extLst>
                  <a:ext uri="{FF2B5EF4-FFF2-40B4-BE49-F238E27FC236}">
                    <a16:creationId xmlns:a16="http://schemas.microsoft.com/office/drawing/2014/main" id="{9EE27550-BA2E-417C-AF5E-830EB3688A69}"/>
                  </a:ext>
                </a:extLst>
              </p:cNvPr>
              <p:cNvPicPr>
                <a:picLocks noChangeAspect="1"/>
              </p:cNvPicPr>
              <p:nvPr/>
            </p:nvPicPr>
            <p:blipFill>
              <a:blip r:embed="rId2"/>
              <a:stretch>
                <a:fillRect/>
              </a:stretch>
            </p:blipFill>
            <p:spPr>
              <a:xfrm>
                <a:off x="7818560" y="2813511"/>
                <a:ext cx="971550" cy="1190625"/>
              </a:xfrm>
              <a:prstGeom prst="rect">
                <a:avLst/>
              </a:prstGeom>
            </p:spPr>
          </p:pic>
          <p:pic>
            <p:nvPicPr>
              <p:cNvPr id="8" name="Picture 7">
                <a:extLst>
                  <a:ext uri="{FF2B5EF4-FFF2-40B4-BE49-F238E27FC236}">
                    <a16:creationId xmlns:a16="http://schemas.microsoft.com/office/drawing/2014/main" id="{D612932D-AE98-479B-A91F-85F7A3EFDCF4}"/>
                  </a:ext>
                </a:extLst>
              </p:cNvPr>
              <p:cNvPicPr>
                <a:picLocks noChangeAspect="1"/>
              </p:cNvPicPr>
              <p:nvPr/>
            </p:nvPicPr>
            <p:blipFill>
              <a:blip r:embed="rId2"/>
              <a:stretch>
                <a:fillRect/>
              </a:stretch>
            </p:blipFill>
            <p:spPr>
              <a:xfrm>
                <a:off x="9635637" y="2804439"/>
                <a:ext cx="971550" cy="1190625"/>
              </a:xfrm>
              <a:prstGeom prst="rect">
                <a:avLst/>
              </a:prstGeom>
            </p:spPr>
          </p:pic>
          <p:pic>
            <p:nvPicPr>
              <p:cNvPr id="9" name="Picture 8">
                <a:extLst>
                  <a:ext uri="{FF2B5EF4-FFF2-40B4-BE49-F238E27FC236}">
                    <a16:creationId xmlns:a16="http://schemas.microsoft.com/office/drawing/2014/main" id="{966F207B-5A88-4E50-9CCC-26D1CB32DA87}"/>
                  </a:ext>
                </a:extLst>
              </p:cNvPr>
              <p:cNvPicPr>
                <a:picLocks noChangeAspect="1"/>
              </p:cNvPicPr>
              <p:nvPr/>
            </p:nvPicPr>
            <p:blipFill>
              <a:blip r:embed="rId2"/>
              <a:stretch>
                <a:fillRect/>
              </a:stretch>
            </p:blipFill>
            <p:spPr>
              <a:xfrm>
                <a:off x="9611458" y="1519577"/>
                <a:ext cx="971550" cy="1190625"/>
              </a:xfrm>
              <a:prstGeom prst="rect">
                <a:avLst/>
              </a:prstGeom>
            </p:spPr>
          </p:pic>
          <p:pic>
            <p:nvPicPr>
              <p:cNvPr id="10" name="Picture 9">
                <a:extLst>
                  <a:ext uri="{FF2B5EF4-FFF2-40B4-BE49-F238E27FC236}">
                    <a16:creationId xmlns:a16="http://schemas.microsoft.com/office/drawing/2014/main" id="{E638A85E-DA31-45BE-A479-2AFDD3461CF2}"/>
                  </a:ext>
                </a:extLst>
              </p:cNvPr>
              <p:cNvPicPr>
                <a:picLocks noChangeAspect="1"/>
              </p:cNvPicPr>
              <p:nvPr/>
            </p:nvPicPr>
            <p:blipFill>
              <a:blip r:embed="rId2"/>
              <a:stretch>
                <a:fillRect/>
              </a:stretch>
            </p:blipFill>
            <p:spPr>
              <a:xfrm>
                <a:off x="9588744" y="234338"/>
                <a:ext cx="971550" cy="1190625"/>
              </a:xfrm>
              <a:prstGeom prst="rect">
                <a:avLst/>
              </a:prstGeom>
            </p:spPr>
          </p:pic>
          <p:pic>
            <p:nvPicPr>
              <p:cNvPr id="11" name="Picture 10">
                <a:extLst>
                  <a:ext uri="{FF2B5EF4-FFF2-40B4-BE49-F238E27FC236}">
                    <a16:creationId xmlns:a16="http://schemas.microsoft.com/office/drawing/2014/main" id="{8D131D7B-E1FC-4705-9CE1-3703B9FEE530}"/>
                  </a:ext>
                </a:extLst>
              </p:cNvPr>
              <p:cNvPicPr>
                <a:picLocks noChangeAspect="1"/>
              </p:cNvPicPr>
              <p:nvPr/>
            </p:nvPicPr>
            <p:blipFill>
              <a:blip r:embed="rId2"/>
              <a:stretch>
                <a:fillRect/>
              </a:stretch>
            </p:blipFill>
            <p:spPr>
              <a:xfrm>
                <a:off x="9635637" y="4120731"/>
                <a:ext cx="971550" cy="1190625"/>
              </a:xfrm>
              <a:prstGeom prst="rect">
                <a:avLst/>
              </a:prstGeom>
            </p:spPr>
          </p:pic>
          <p:pic>
            <p:nvPicPr>
              <p:cNvPr id="12" name="Picture 11">
                <a:extLst>
                  <a:ext uri="{FF2B5EF4-FFF2-40B4-BE49-F238E27FC236}">
                    <a16:creationId xmlns:a16="http://schemas.microsoft.com/office/drawing/2014/main" id="{A3FF638B-9411-44CB-8C92-92791E872969}"/>
                  </a:ext>
                </a:extLst>
              </p:cNvPr>
              <p:cNvPicPr>
                <a:picLocks noChangeAspect="1"/>
              </p:cNvPicPr>
              <p:nvPr/>
            </p:nvPicPr>
            <p:blipFill>
              <a:blip r:embed="rId2"/>
              <a:stretch>
                <a:fillRect/>
              </a:stretch>
            </p:blipFill>
            <p:spPr>
              <a:xfrm>
                <a:off x="9635637" y="5394273"/>
                <a:ext cx="971550" cy="1190625"/>
              </a:xfrm>
              <a:prstGeom prst="rect">
                <a:avLst/>
              </a:prstGeom>
            </p:spPr>
          </p:pic>
          <p:sp>
            <p:nvSpPr>
              <p:cNvPr id="13" name="TextBox 12">
                <a:extLst>
                  <a:ext uri="{FF2B5EF4-FFF2-40B4-BE49-F238E27FC236}">
                    <a16:creationId xmlns:a16="http://schemas.microsoft.com/office/drawing/2014/main" id="{24600A3F-B1ED-4682-933F-43894F9CD425}"/>
                  </a:ext>
                </a:extLst>
              </p:cNvPr>
              <p:cNvSpPr txBox="1"/>
              <p:nvPr/>
            </p:nvSpPr>
            <p:spPr>
              <a:xfrm>
                <a:off x="7759944" y="4004136"/>
                <a:ext cx="1383323" cy="646331"/>
              </a:xfrm>
              <a:prstGeom prst="rect">
                <a:avLst/>
              </a:prstGeom>
              <a:noFill/>
            </p:spPr>
            <p:txBody>
              <a:bodyPr wrap="square" rtlCol="0">
                <a:spAutoFit/>
              </a:bodyPr>
              <a:lstStyle/>
              <a:p>
                <a:r>
                  <a:rPr lang="en-US" dirty="0"/>
                  <a:t>Focus stack of images</a:t>
                </a:r>
              </a:p>
            </p:txBody>
          </p:sp>
          <p:cxnSp>
            <p:nvCxnSpPr>
              <p:cNvPr id="15" name="Straight Arrow Connector 14">
                <a:extLst>
                  <a:ext uri="{FF2B5EF4-FFF2-40B4-BE49-F238E27FC236}">
                    <a16:creationId xmlns:a16="http://schemas.microsoft.com/office/drawing/2014/main" id="{CC869AA5-00F3-4281-8928-E88B025A9350}"/>
                  </a:ext>
                </a:extLst>
              </p:cNvPr>
              <p:cNvCxnSpPr/>
              <p:nvPr/>
            </p:nvCxnSpPr>
            <p:spPr>
              <a:xfrm>
                <a:off x="8790110" y="3239633"/>
                <a:ext cx="84552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F3689299-AC07-4C61-908B-C229EE92C82D}"/>
                </a:ext>
              </a:extLst>
            </p:cNvPr>
            <p:cNvSpPr txBox="1"/>
            <p:nvPr/>
          </p:nvSpPr>
          <p:spPr>
            <a:xfrm>
              <a:off x="10607187" y="2938086"/>
              <a:ext cx="1461721" cy="923330"/>
            </a:xfrm>
            <a:prstGeom prst="rect">
              <a:avLst/>
            </a:prstGeom>
            <a:noFill/>
          </p:spPr>
          <p:txBody>
            <a:bodyPr wrap="square" rtlCol="0">
              <a:spAutoFit/>
            </a:bodyPr>
            <a:lstStyle/>
            <a:p>
              <a:r>
                <a:rPr lang="en-US" dirty="0"/>
                <a:t>Within 1 focal plane of best focus</a:t>
              </a:r>
            </a:p>
          </p:txBody>
        </p:sp>
        <p:sp>
          <p:nvSpPr>
            <p:cNvPr id="18" name="TextBox 17">
              <a:extLst>
                <a:ext uri="{FF2B5EF4-FFF2-40B4-BE49-F238E27FC236}">
                  <a16:creationId xmlns:a16="http://schemas.microsoft.com/office/drawing/2014/main" id="{70DA7EAD-BCC0-4DA0-AE53-B511635E208F}"/>
                </a:ext>
              </a:extLst>
            </p:cNvPr>
            <p:cNvSpPr txBox="1"/>
            <p:nvPr/>
          </p:nvSpPr>
          <p:spPr>
            <a:xfrm>
              <a:off x="10583008" y="1606062"/>
              <a:ext cx="1461721" cy="923330"/>
            </a:xfrm>
            <a:prstGeom prst="rect">
              <a:avLst/>
            </a:prstGeom>
            <a:noFill/>
          </p:spPr>
          <p:txBody>
            <a:bodyPr wrap="square" rtlCol="0">
              <a:spAutoFit/>
            </a:bodyPr>
            <a:lstStyle/>
            <a:p>
              <a:r>
                <a:rPr lang="en-US" dirty="0"/>
                <a:t>1 to 6 planes above best focus</a:t>
              </a:r>
            </a:p>
          </p:txBody>
        </p:sp>
        <p:sp>
          <p:nvSpPr>
            <p:cNvPr id="19" name="TextBox 18">
              <a:extLst>
                <a:ext uri="{FF2B5EF4-FFF2-40B4-BE49-F238E27FC236}">
                  <a16:creationId xmlns:a16="http://schemas.microsoft.com/office/drawing/2014/main" id="{AF00B077-C392-4F9C-A8DA-EB6522A8F2E2}"/>
                </a:ext>
              </a:extLst>
            </p:cNvPr>
            <p:cNvSpPr txBox="1"/>
            <p:nvPr/>
          </p:nvSpPr>
          <p:spPr>
            <a:xfrm>
              <a:off x="10560294" y="365125"/>
              <a:ext cx="1461721" cy="923330"/>
            </a:xfrm>
            <a:prstGeom prst="rect">
              <a:avLst/>
            </a:prstGeom>
            <a:noFill/>
          </p:spPr>
          <p:txBody>
            <a:bodyPr wrap="square" rtlCol="0">
              <a:spAutoFit/>
            </a:bodyPr>
            <a:lstStyle/>
            <a:p>
              <a:r>
                <a:rPr lang="en-US" dirty="0"/>
                <a:t>&gt; 6 planes above best focus</a:t>
              </a:r>
            </a:p>
          </p:txBody>
        </p:sp>
        <p:sp>
          <p:nvSpPr>
            <p:cNvPr id="20" name="TextBox 19">
              <a:extLst>
                <a:ext uri="{FF2B5EF4-FFF2-40B4-BE49-F238E27FC236}">
                  <a16:creationId xmlns:a16="http://schemas.microsoft.com/office/drawing/2014/main" id="{B9332BDD-DD99-4F9C-80F5-8598D65D0FA0}"/>
                </a:ext>
              </a:extLst>
            </p:cNvPr>
            <p:cNvSpPr txBox="1"/>
            <p:nvPr/>
          </p:nvSpPr>
          <p:spPr>
            <a:xfrm>
              <a:off x="10627703" y="5527920"/>
              <a:ext cx="1461721" cy="923330"/>
            </a:xfrm>
            <a:prstGeom prst="rect">
              <a:avLst/>
            </a:prstGeom>
            <a:noFill/>
          </p:spPr>
          <p:txBody>
            <a:bodyPr wrap="square" rtlCol="0">
              <a:spAutoFit/>
            </a:bodyPr>
            <a:lstStyle/>
            <a:p>
              <a:r>
                <a:rPr lang="en-US" dirty="0"/>
                <a:t>&gt; 6 planes below best focus</a:t>
              </a:r>
            </a:p>
          </p:txBody>
        </p:sp>
        <p:sp>
          <p:nvSpPr>
            <p:cNvPr id="21" name="TextBox 20">
              <a:extLst>
                <a:ext uri="{FF2B5EF4-FFF2-40B4-BE49-F238E27FC236}">
                  <a16:creationId xmlns:a16="http://schemas.microsoft.com/office/drawing/2014/main" id="{E3E2A5EC-F47C-4D71-8645-CEEF641C0540}"/>
                </a:ext>
              </a:extLst>
            </p:cNvPr>
            <p:cNvSpPr txBox="1"/>
            <p:nvPr/>
          </p:nvSpPr>
          <p:spPr>
            <a:xfrm>
              <a:off x="10583008" y="4195896"/>
              <a:ext cx="1461721" cy="923330"/>
            </a:xfrm>
            <a:prstGeom prst="rect">
              <a:avLst/>
            </a:prstGeom>
            <a:noFill/>
          </p:spPr>
          <p:txBody>
            <a:bodyPr wrap="square" rtlCol="0">
              <a:spAutoFit/>
            </a:bodyPr>
            <a:lstStyle/>
            <a:p>
              <a:r>
                <a:rPr lang="en-US" dirty="0"/>
                <a:t>1 to 6 planes below best focus</a:t>
              </a:r>
            </a:p>
          </p:txBody>
        </p:sp>
        <p:sp>
          <p:nvSpPr>
            <p:cNvPr id="22" name="TextBox 21">
              <a:extLst>
                <a:ext uri="{FF2B5EF4-FFF2-40B4-BE49-F238E27FC236}">
                  <a16:creationId xmlns:a16="http://schemas.microsoft.com/office/drawing/2014/main" id="{41083AB9-C30D-441A-B4B2-B05C90FF567C}"/>
                </a:ext>
              </a:extLst>
            </p:cNvPr>
            <p:cNvSpPr txBox="1"/>
            <p:nvPr/>
          </p:nvSpPr>
          <p:spPr>
            <a:xfrm>
              <a:off x="10121412" y="6451250"/>
              <a:ext cx="253511" cy="369332"/>
            </a:xfrm>
            <a:prstGeom prst="rect">
              <a:avLst/>
            </a:prstGeom>
            <a:noFill/>
          </p:spPr>
          <p:txBody>
            <a:bodyPr wrap="square" rtlCol="0">
              <a:spAutoFit/>
            </a:bodyPr>
            <a:lstStyle/>
            <a:p>
              <a:r>
                <a:rPr lang="en-US" dirty="0"/>
                <a:t>0</a:t>
              </a:r>
            </a:p>
          </p:txBody>
        </p:sp>
        <p:sp>
          <p:nvSpPr>
            <p:cNvPr id="23" name="TextBox 22">
              <a:extLst>
                <a:ext uri="{FF2B5EF4-FFF2-40B4-BE49-F238E27FC236}">
                  <a16:creationId xmlns:a16="http://schemas.microsoft.com/office/drawing/2014/main" id="{C082E026-241F-4AFB-86FB-0BAEE91C77C1}"/>
                </a:ext>
              </a:extLst>
            </p:cNvPr>
            <p:cNvSpPr txBox="1"/>
            <p:nvPr/>
          </p:nvSpPr>
          <p:spPr>
            <a:xfrm>
              <a:off x="10074520" y="5093954"/>
              <a:ext cx="253511"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0FD68A71-89B3-4199-A59D-10A81899144D}"/>
                </a:ext>
              </a:extLst>
            </p:cNvPr>
            <p:cNvSpPr txBox="1"/>
            <p:nvPr/>
          </p:nvSpPr>
          <p:spPr>
            <a:xfrm>
              <a:off x="10057668" y="3819470"/>
              <a:ext cx="253511" cy="369332"/>
            </a:xfrm>
            <a:prstGeom prst="rect">
              <a:avLst/>
            </a:prstGeom>
            <a:noFill/>
          </p:spPr>
          <p:txBody>
            <a:bodyPr wrap="square" rtlCol="0">
              <a:spAutoFit/>
            </a:bodyPr>
            <a:lstStyle/>
            <a:p>
              <a:r>
                <a:rPr lang="en-US" dirty="0"/>
                <a:t>2</a:t>
              </a:r>
            </a:p>
          </p:txBody>
        </p:sp>
        <p:sp>
          <p:nvSpPr>
            <p:cNvPr id="25" name="TextBox 24">
              <a:extLst>
                <a:ext uri="{FF2B5EF4-FFF2-40B4-BE49-F238E27FC236}">
                  <a16:creationId xmlns:a16="http://schemas.microsoft.com/office/drawing/2014/main" id="{C4473ABD-C35B-4B10-992A-FCDE7C7857C7}"/>
                </a:ext>
              </a:extLst>
            </p:cNvPr>
            <p:cNvSpPr txBox="1"/>
            <p:nvPr/>
          </p:nvSpPr>
          <p:spPr>
            <a:xfrm>
              <a:off x="10057668" y="2512250"/>
              <a:ext cx="253511" cy="369332"/>
            </a:xfrm>
            <a:prstGeom prst="rect">
              <a:avLst/>
            </a:prstGeom>
            <a:noFill/>
          </p:spPr>
          <p:txBody>
            <a:bodyPr wrap="square" rtlCol="0">
              <a:spAutoFit/>
            </a:bodyPr>
            <a:lstStyle/>
            <a:p>
              <a:r>
                <a:rPr lang="en-US" dirty="0"/>
                <a:t>3</a:t>
              </a:r>
            </a:p>
          </p:txBody>
        </p:sp>
        <p:sp>
          <p:nvSpPr>
            <p:cNvPr id="26" name="TextBox 25">
              <a:extLst>
                <a:ext uri="{FF2B5EF4-FFF2-40B4-BE49-F238E27FC236}">
                  <a16:creationId xmlns:a16="http://schemas.microsoft.com/office/drawing/2014/main" id="{7F7B93E3-93D2-44C5-B7D8-71C3C57B6B07}"/>
                </a:ext>
              </a:extLst>
            </p:cNvPr>
            <p:cNvSpPr txBox="1"/>
            <p:nvPr/>
          </p:nvSpPr>
          <p:spPr>
            <a:xfrm>
              <a:off x="10057668" y="1215271"/>
              <a:ext cx="253511" cy="369332"/>
            </a:xfrm>
            <a:prstGeom prst="rect">
              <a:avLst/>
            </a:prstGeom>
            <a:noFill/>
          </p:spPr>
          <p:txBody>
            <a:bodyPr wrap="square" rtlCol="0">
              <a:spAutoFit/>
            </a:bodyPr>
            <a:lstStyle/>
            <a:p>
              <a:r>
                <a:rPr lang="en-US" dirty="0"/>
                <a:t>5</a:t>
              </a:r>
            </a:p>
          </p:txBody>
        </p:sp>
        <p:cxnSp>
          <p:nvCxnSpPr>
            <p:cNvPr id="27" name="Straight Arrow Connector 26">
              <a:extLst>
                <a:ext uri="{FF2B5EF4-FFF2-40B4-BE49-F238E27FC236}">
                  <a16:creationId xmlns:a16="http://schemas.microsoft.com/office/drawing/2014/main" id="{4438688B-3084-4E13-AC7D-81DA7203E47E}"/>
                </a:ext>
              </a:extLst>
            </p:cNvPr>
            <p:cNvCxnSpPr>
              <a:cxnSpLocks/>
              <a:endCxn id="9" idx="1"/>
            </p:cNvCxnSpPr>
            <p:nvPr/>
          </p:nvCxnSpPr>
          <p:spPr>
            <a:xfrm flipV="1">
              <a:off x="8743217" y="2114890"/>
              <a:ext cx="868241" cy="82319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C8547ED-9C89-4106-B912-D89B6DB81F27}"/>
                </a:ext>
              </a:extLst>
            </p:cNvPr>
            <p:cNvCxnSpPr>
              <a:cxnSpLocks/>
              <a:endCxn id="10" idx="1"/>
            </p:cNvCxnSpPr>
            <p:nvPr/>
          </p:nvCxnSpPr>
          <p:spPr>
            <a:xfrm flipV="1">
              <a:off x="8471388" y="829651"/>
              <a:ext cx="1117356" cy="194226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2BA2A4B-93AC-4388-8C08-6AC7FB21D750}"/>
                </a:ext>
              </a:extLst>
            </p:cNvPr>
            <p:cNvCxnSpPr>
              <a:cxnSpLocks/>
            </p:cNvCxnSpPr>
            <p:nvPr/>
          </p:nvCxnSpPr>
          <p:spPr>
            <a:xfrm>
              <a:off x="8790110" y="4737158"/>
              <a:ext cx="748445" cy="146203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1540E03-7BE0-4289-B46C-05D46842D79C}"/>
                </a:ext>
              </a:extLst>
            </p:cNvPr>
            <p:cNvCxnSpPr>
              <a:cxnSpLocks/>
            </p:cNvCxnSpPr>
            <p:nvPr/>
          </p:nvCxnSpPr>
          <p:spPr>
            <a:xfrm>
              <a:off x="8790110" y="3802874"/>
              <a:ext cx="748445" cy="6426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112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9201-FD7E-4949-9C07-75C74AA26C94}"/>
              </a:ext>
            </a:extLst>
          </p:cNvPr>
          <p:cNvSpPr>
            <a:spLocks noGrp="1"/>
          </p:cNvSpPr>
          <p:nvPr>
            <p:ph type="title"/>
          </p:nvPr>
        </p:nvSpPr>
        <p:spPr/>
        <p:txBody>
          <a:bodyPr/>
          <a:lstStyle/>
          <a:p>
            <a:r>
              <a:rPr lang="en-US" dirty="0"/>
              <a:t>Initial Training</a:t>
            </a:r>
          </a:p>
        </p:txBody>
      </p:sp>
      <p:sp>
        <p:nvSpPr>
          <p:cNvPr id="3" name="Content Placeholder 2">
            <a:extLst>
              <a:ext uri="{FF2B5EF4-FFF2-40B4-BE49-F238E27FC236}">
                <a16:creationId xmlns:a16="http://schemas.microsoft.com/office/drawing/2014/main" id="{4BC0433A-F8F6-4789-BBED-45F3A9BB26B4}"/>
              </a:ext>
            </a:extLst>
          </p:cNvPr>
          <p:cNvSpPr>
            <a:spLocks noGrp="1"/>
          </p:cNvSpPr>
          <p:nvPr>
            <p:ph idx="1"/>
          </p:nvPr>
        </p:nvSpPr>
        <p:spPr>
          <a:xfrm>
            <a:off x="5240215" y="591343"/>
            <a:ext cx="6737099" cy="4351338"/>
          </a:xfrm>
        </p:spPr>
        <p:txBody>
          <a:bodyPr/>
          <a:lstStyle/>
          <a:p>
            <a:r>
              <a:rPr lang="en-US" dirty="0"/>
              <a:t>Trained Resnet50 using code mostly from tutorial</a:t>
            </a:r>
          </a:p>
          <a:p>
            <a:r>
              <a:rPr lang="en-US" dirty="0"/>
              <a:t>Training started to plateau around 40% accuracy</a:t>
            </a:r>
          </a:p>
          <a:p>
            <a:r>
              <a:rPr lang="en-US" dirty="0"/>
              <a:t>Took a look at the training images after import with </a:t>
            </a:r>
            <a:r>
              <a:rPr lang="en-US" dirty="0" err="1"/>
              <a:t>Pytorch</a:t>
            </a:r>
            <a:r>
              <a:rPr lang="en-US" dirty="0"/>
              <a:t> </a:t>
            </a:r>
            <a:r>
              <a:rPr lang="en-US" dirty="0" err="1"/>
              <a:t>ImageFolder</a:t>
            </a:r>
            <a:r>
              <a:rPr lang="en-US" dirty="0"/>
              <a:t> dataset</a:t>
            </a:r>
          </a:p>
        </p:txBody>
      </p:sp>
      <p:sp>
        <p:nvSpPr>
          <p:cNvPr id="4" name="Date Placeholder 3">
            <a:extLst>
              <a:ext uri="{FF2B5EF4-FFF2-40B4-BE49-F238E27FC236}">
                <a16:creationId xmlns:a16="http://schemas.microsoft.com/office/drawing/2014/main" id="{585C71C8-F2DB-4B5D-B488-4B99F01AD23C}"/>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4F5C916F-5990-40DA-8C98-787064A99DB1}"/>
              </a:ext>
            </a:extLst>
          </p:cNvPr>
          <p:cNvSpPr>
            <a:spLocks noGrp="1"/>
          </p:cNvSpPr>
          <p:nvPr>
            <p:ph type="ftr" sz="quarter" idx="11"/>
          </p:nvPr>
        </p:nvSpPr>
        <p:spPr/>
        <p:txBody>
          <a:bodyPr/>
          <a:lstStyle/>
          <a:p>
            <a:r>
              <a:rPr lang="en-US"/>
              <a:t>Training a Conv Net to Focus the Microscope</a:t>
            </a:r>
          </a:p>
        </p:txBody>
      </p:sp>
      <p:pic>
        <p:nvPicPr>
          <p:cNvPr id="6" name="Picture 5">
            <a:extLst>
              <a:ext uri="{FF2B5EF4-FFF2-40B4-BE49-F238E27FC236}">
                <a16:creationId xmlns:a16="http://schemas.microsoft.com/office/drawing/2014/main" id="{A8214C0A-9F2B-4942-8D57-5CEFCFAD2D7E}"/>
              </a:ext>
            </a:extLst>
          </p:cNvPr>
          <p:cNvPicPr>
            <a:picLocks noChangeAspect="1"/>
          </p:cNvPicPr>
          <p:nvPr/>
        </p:nvPicPr>
        <p:blipFill>
          <a:blip r:embed="rId3"/>
          <a:stretch>
            <a:fillRect/>
          </a:stretch>
        </p:blipFill>
        <p:spPr>
          <a:xfrm>
            <a:off x="8313655" y="3304509"/>
            <a:ext cx="2858443" cy="3276344"/>
          </a:xfrm>
          <a:prstGeom prst="rect">
            <a:avLst/>
          </a:prstGeom>
        </p:spPr>
      </p:pic>
      <p:pic>
        <p:nvPicPr>
          <p:cNvPr id="7" name="Picture 6">
            <a:extLst>
              <a:ext uri="{FF2B5EF4-FFF2-40B4-BE49-F238E27FC236}">
                <a16:creationId xmlns:a16="http://schemas.microsoft.com/office/drawing/2014/main" id="{C1EE3586-6498-4F54-B9DB-E0541BE9EAC6}"/>
              </a:ext>
            </a:extLst>
          </p:cNvPr>
          <p:cNvPicPr>
            <a:picLocks noChangeAspect="1"/>
          </p:cNvPicPr>
          <p:nvPr/>
        </p:nvPicPr>
        <p:blipFill>
          <a:blip r:embed="rId4"/>
          <a:stretch>
            <a:fillRect/>
          </a:stretch>
        </p:blipFill>
        <p:spPr>
          <a:xfrm>
            <a:off x="209172" y="4335768"/>
            <a:ext cx="6737099" cy="1666261"/>
          </a:xfrm>
          <a:prstGeom prst="rect">
            <a:avLst/>
          </a:prstGeom>
        </p:spPr>
      </p:pic>
      <p:pic>
        <p:nvPicPr>
          <p:cNvPr id="8" name="Picture 7">
            <a:extLst>
              <a:ext uri="{FF2B5EF4-FFF2-40B4-BE49-F238E27FC236}">
                <a16:creationId xmlns:a16="http://schemas.microsoft.com/office/drawing/2014/main" id="{B2710538-47DF-4BDB-8DF5-E458CA4094F8}"/>
              </a:ext>
            </a:extLst>
          </p:cNvPr>
          <p:cNvPicPr>
            <a:picLocks noChangeAspect="1"/>
          </p:cNvPicPr>
          <p:nvPr/>
        </p:nvPicPr>
        <p:blipFill>
          <a:blip r:embed="rId5"/>
          <a:stretch>
            <a:fillRect/>
          </a:stretch>
        </p:blipFill>
        <p:spPr>
          <a:xfrm>
            <a:off x="412806" y="1455246"/>
            <a:ext cx="4299028" cy="2880522"/>
          </a:xfrm>
          <a:prstGeom prst="rect">
            <a:avLst/>
          </a:prstGeom>
        </p:spPr>
      </p:pic>
    </p:spTree>
    <p:extLst>
      <p:ext uri="{BB962C8B-B14F-4D97-AF65-F5344CB8AC3E}">
        <p14:creationId xmlns:p14="http://schemas.microsoft.com/office/powerpoint/2010/main" val="1327596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6A44-E958-43BF-BBF2-A9CC4BEE8C4B}"/>
              </a:ext>
            </a:extLst>
          </p:cNvPr>
          <p:cNvSpPr>
            <a:spLocks noGrp="1"/>
          </p:cNvSpPr>
          <p:nvPr>
            <p:ph type="title"/>
          </p:nvPr>
        </p:nvSpPr>
        <p:spPr/>
        <p:txBody>
          <a:bodyPr/>
          <a:lstStyle/>
          <a:p>
            <a:r>
              <a:rPr lang="en-US" dirty="0"/>
              <a:t>Import Images into </a:t>
            </a:r>
            <a:r>
              <a:rPr lang="en-US" dirty="0" err="1"/>
              <a:t>Pytorch</a:t>
            </a:r>
            <a:endParaRPr lang="en-US" dirty="0"/>
          </a:p>
        </p:txBody>
      </p:sp>
      <p:sp>
        <p:nvSpPr>
          <p:cNvPr id="3" name="Content Placeholder 2">
            <a:extLst>
              <a:ext uri="{FF2B5EF4-FFF2-40B4-BE49-F238E27FC236}">
                <a16:creationId xmlns:a16="http://schemas.microsoft.com/office/drawing/2014/main" id="{C80949A7-20CE-4C04-BD97-8B16A290D406}"/>
              </a:ext>
            </a:extLst>
          </p:cNvPr>
          <p:cNvSpPr>
            <a:spLocks noGrp="1"/>
          </p:cNvSpPr>
          <p:nvPr>
            <p:ph idx="1"/>
          </p:nvPr>
        </p:nvSpPr>
        <p:spPr/>
        <p:txBody>
          <a:bodyPr/>
          <a:lstStyle/>
          <a:p>
            <a:r>
              <a:rPr lang="en-US" dirty="0"/>
              <a:t>Created custom code to do this – pre-made networks such as Resnet expect 224 by 224 (or smaller) RGB images</a:t>
            </a:r>
          </a:p>
          <a:p>
            <a:r>
              <a:rPr lang="en-US" dirty="0"/>
              <a:t>Shrink the image, then stack 3x</a:t>
            </a:r>
          </a:p>
          <a:p>
            <a:r>
              <a:rPr lang="en-US" dirty="0"/>
              <a:t>Substantial loss of resolution</a:t>
            </a:r>
          </a:p>
          <a:p>
            <a:r>
              <a:rPr lang="en-US" dirty="0"/>
              <a:t>Still much better than </a:t>
            </a:r>
            <a:r>
              <a:rPr lang="en-US" dirty="0" err="1"/>
              <a:t>ImageFolder</a:t>
            </a:r>
            <a:endParaRPr lang="en-US" dirty="0"/>
          </a:p>
        </p:txBody>
      </p:sp>
      <p:sp>
        <p:nvSpPr>
          <p:cNvPr id="4" name="Date Placeholder 3">
            <a:extLst>
              <a:ext uri="{FF2B5EF4-FFF2-40B4-BE49-F238E27FC236}">
                <a16:creationId xmlns:a16="http://schemas.microsoft.com/office/drawing/2014/main" id="{6E36592B-12D8-4C6B-951E-718C8525F49A}"/>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9415C998-89E0-4970-8A04-6741F91C17CA}"/>
              </a:ext>
            </a:extLst>
          </p:cNvPr>
          <p:cNvSpPr>
            <a:spLocks noGrp="1"/>
          </p:cNvSpPr>
          <p:nvPr>
            <p:ph type="ftr" sz="quarter" idx="11"/>
          </p:nvPr>
        </p:nvSpPr>
        <p:spPr/>
        <p:txBody>
          <a:bodyPr/>
          <a:lstStyle/>
          <a:p>
            <a:r>
              <a:rPr lang="en-US"/>
              <a:t>Training a Conv Net to Focus the Microscope</a:t>
            </a:r>
          </a:p>
        </p:txBody>
      </p:sp>
      <p:pic>
        <p:nvPicPr>
          <p:cNvPr id="6" name="Picture 5">
            <a:extLst>
              <a:ext uri="{FF2B5EF4-FFF2-40B4-BE49-F238E27FC236}">
                <a16:creationId xmlns:a16="http://schemas.microsoft.com/office/drawing/2014/main" id="{40FCACCA-6781-47B1-BDBC-A9CBAE7ECBBE}"/>
              </a:ext>
            </a:extLst>
          </p:cNvPr>
          <p:cNvPicPr>
            <a:picLocks noChangeAspect="1"/>
          </p:cNvPicPr>
          <p:nvPr/>
        </p:nvPicPr>
        <p:blipFill>
          <a:blip r:embed="rId2"/>
          <a:stretch>
            <a:fillRect/>
          </a:stretch>
        </p:blipFill>
        <p:spPr>
          <a:xfrm>
            <a:off x="8201779" y="2706099"/>
            <a:ext cx="2343150" cy="2228850"/>
          </a:xfrm>
          <a:prstGeom prst="rect">
            <a:avLst/>
          </a:prstGeom>
        </p:spPr>
      </p:pic>
      <p:pic>
        <p:nvPicPr>
          <p:cNvPr id="7" name="Picture 6">
            <a:extLst>
              <a:ext uri="{FF2B5EF4-FFF2-40B4-BE49-F238E27FC236}">
                <a16:creationId xmlns:a16="http://schemas.microsoft.com/office/drawing/2014/main" id="{A8D6CB29-CF7B-449E-838F-87A87F478B73}"/>
              </a:ext>
            </a:extLst>
          </p:cNvPr>
          <p:cNvPicPr>
            <a:picLocks noChangeAspect="1"/>
          </p:cNvPicPr>
          <p:nvPr/>
        </p:nvPicPr>
        <p:blipFill>
          <a:blip r:embed="rId2"/>
          <a:stretch>
            <a:fillRect/>
          </a:stretch>
        </p:blipFill>
        <p:spPr>
          <a:xfrm>
            <a:off x="7486556" y="3047906"/>
            <a:ext cx="2343150" cy="2228850"/>
          </a:xfrm>
          <a:prstGeom prst="rect">
            <a:avLst/>
          </a:prstGeom>
        </p:spPr>
      </p:pic>
      <p:pic>
        <p:nvPicPr>
          <p:cNvPr id="8" name="Picture 7">
            <a:extLst>
              <a:ext uri="{FF2B5EF4-FFF2-40B4-BE49-F238E27FC236}">
                <a16:creationId xmlns:a16="http://schemas.microsoft.com/office/drawing/2014/main" id="{06DB1EB1-3D95-4743-A6F6-339579DEC99B}"/>
              </a:ext>
            </a:extLst>
          </p:cNvPr>
          <p:cNvPicPr>
            <a:picLocks noChangeAspect="1"/>
          </p:cNvPicPr>
          <p:nvPr/>
        </p:nvPicPr>
        <p:blipFill>
          <a:blip r:embed="rId2"/>
          <a:stretch>
            <a:fillRect/>
          </a:stretch>
        </p:blipFill>
        <p:spPr>
          <a:xfrm>
            <a:off x="6771333" y="3491526"/>
            <a:ext cx="2343150" cy="2228850"/>
          </a:xfrm>
          <a:prstGeom prst="rect">
            <a:avLst/>
          </a:prstGeom>
        </p:spPr>
      </p:pic>
      <p:sp>
        <p:nvSpPr>
          <p:cNvPr id="9" name="TextBox 8">
            <a:extLst>
              <a:ext uri="{FF2B5EF4-FFF2-40B4-BE49-F238E27FC236}">
                <a16:creationId xmlns:a16="http://schemas.microsoft.com/office/drawing/2014/main" id="{239ED726-7108-46E5-A43E-FDEAA99022D0}"/>
              </a:ext>
            </a:extLst>
          </p:cNvPr>
          <p:cNvSpPr txBox="1"/>
          <p:nvPr/>
        </p:nvSpPr>
        <p:spPr>
          <a:xfrm>
            <a:off x="446567" y="4797046"/>
            <a:ext cx="5794745" cy="1200329"/>
          </a:xfrm>
          <a:prstGeom prst="rect">
            <a:avLst/>
          </a:prstGeom>
          <a:noFill/>
        </p:spPr>
        <p:txBody>
          <a:bodyPr wrap="square" rtlCol="0">
            <a:spAutoFit/>
          </a:bodyPr>
          <a:lstStyle/>
          <a:p>
            <a:r>
              <a:rPr lang="en-US" sz="2400" dirty="0">
                <a:solidFill>
                  <a:schemeClr val="accent1"/>
                </a:solidFill>
              </a:rPr>
              <a:t>Future direction: build a model from scratch that will take 1D black and white images so less information is lost in this step</a:t>
            </a:r>
          </a:p>
        </p:txBody>
      </p:sp>
    </p:spTree>
    <p:extLst>
      <p:ext uri="{BB962C8B-B14F-4D97-AF65-F5344CB8AC3E}">
        <p14:creationId xmlns:p14="http://schemas.microsoft.com/office/powerpoint/2010/main" val="541031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D09336-7D60-4C7E-B9FD-1493290202E5}"/>
              </a:ext>
            </a:extLst>
          </p:cNvPr>
          <p:cNvPicPr>
            <a:picLocks noChangeAspect="1"/>
          </p:cNvPicPr>
          <p:nvPr/>
        </p:nvPicPr>
        <p:blipFill>
          <a:blip r:embed="rId2"/>
          <a:stretch>
            <a:fillRect/>
          </a:stretch>
        </p:blipFill>
        <p:spPr>
          <a:xfrm>
            <a:off x="7367320" y="3583476"/>
            <a:ext cx="4748168" cy="3137999"/>
          </a:xfrm>
          <a:prstGeom prst="rect">
            <a:avLst/>
          </a:prstGeom>
        </p:spPr>
      </p:pic>
      <p:sp>
        <p:nvSpPr>
          <p:cNvPr id="2" name="Title 1">
            <a:extLst>
              <a:ext uri="{FF2B5EF4-FFF2-40B4-BE49-F238E27FC236}">
                <a16:creationId xmlns:a16="http://schemas.microsoft.com/office/drawing/2014/main" id="{D96119C8-600C-4A68-8260-53D19AA9F1C9}"/>
              </a:ext>
            </a:extLst>
          </p:cNvPr>
          <p:cNvSpPr>
            <a:spLocks noGrp="1"/>
          </p:cNvSpPr>
          <p:nvPr>
            <p:ph type="title"/>
          </p:nvPr>
        </p:nvSpPr>
        <p:spPr>
          <a:xfrm>
            <a:off x="838200" y="0"/>
            <a:ext cx="10515600" cy="1325563"/>
          </a:xfrm>
        </p:spPr>
        <p:txBody>
          <a:bodyPr/>
          <a:lstStyle/>
          <a:p>
            <a:r>
              <a:rPr lang="en-US" dirty="0"/>
              <a:t>Training with Better Images – 5 Categories</a:t>
            </a:r>
          </a:p>
        </p:txBody>
      </p:sp>
      <p:sp>
        <p:nvSpPr>
          <p:cNvPr id="4" name="Date Placeholder 3">
            <a:extLst>
              <a:ext uri="{FF2B5EF4-FFF2-40B4-BE49-F238E27FC236}">
                <a16:creationId xmlns:a16="http://schemas.microsoft.com/office/drawing/2014/main" id="{C76648CD-CC8F-4981-A34D-2B23998ACF5A}"/>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5D1AF7F5-2743-4975-99CE-0225A2D86B7E}"/>
              </a:ext>
            </a:extLst>
          </p:cNvPr>
          <p:cNvSpPr>
            <a:spLocks noGrp="1"/>
          </p:cNvSpPr>
          <p:nvPr>
            <p:ph type="ftr" sz="quarter" idx="11"/>
          </p:nvPr>
        </p:nvSpPr>
        <p:spPr/>
        <p:txBody>
          <a:bodyPr/>
          <a:lstStyle/>
          <a:p>
            <a:r>
              <a:rPr lang="en-US"/>
              <a:t>Training a Conv Net to Focus the Microscope</a:t>
            </a:r>
          </a:p>
        </p:txBody>
      </p:sp>
      <p:pic>
        <p:nvPicPr>
          <p:cNvPr id="6" name="Picture 5">
            <a:extLst>
              <a:ext uri="{FF2B5EF4-FFF2-40B4-BE49-F238E27FC236}">
                <a16:creationId xmlns:a16="http://schemas.microsoft.com/office/drawing/2014/main" id="{A91DDE15-005D-43C0-9E12-3E21DE53FE23}"/>
              </a:ext>
            </a:extLst>
          </p:cNvPr>
          <p:cNvPicPr>
            <a:picLocks noChangeAspect="1"/>
          </p:cNvPicPr>
          <p:nvPr/>
        </p:nvPicPr>
        <p:blipFill>
          <a:blip r:embed="rId3"/>
          <a:stretch>
            <a:fillRect/>
          </a:stretch>
        </p:blipFill>
        <p:spPr>
          <a:xfrm>
            <a:off x="406638" y="4098437"/>
            <a:ext cx="4362946" cy="2257913"/>
          </a:xfrm>
          <a:prstGeom prst="rect">
            <a:avLst/>
          </a:prstGeom>
        </p:spPr>
      </p:pic>
      <p:pic>
        <p:nvPicPr>
          <p:cNvPr id="7" name="Picture 6">
            <a:extLst>
              <a:ext uri="{FF2B5EF4-FFF2-40B4-BE49-F238E27FC236}">
                <a16:creationId xmlns:a16="http://schemas.microsoft.com/office/drawing/2014/main" id="{B2022252-8025-482F-822F-157A990BF5E3}"/>
              </a:ext>
            </a:extLst>
          </p:cNvPr>
          <p:cNvPicPr>
            <a:picLocks noChangeAspect="1"/>
          </p:cNvPicPr>
          <p:nvPr/>
        </p:nvPicPr>
        <p:blipFill>
          <a:blip r:embed="rId4"/>
          <a:stretch>
            <a:fillRect/>
          </a:stretch>
        </p:blipFill>
        <p:spPr>
          <a:xfrm>
            <a:off x="406638" y="1080461"/>
            <a:ext cx="4059819" cy="2725878"/>
          </a:xfrm>
          <a:prstGeom prst="rect">
            <a:avLst/>
          </a:prstGeom>
        </p:spPr>
      </p:pic>
      <p:pic>
        <p:nvPicPr>
          <p:cNvPr id="8" name="Picture 7">
            <a:extLst>
              <a:ext uri="{FF2B5EF4-FFF2-40B4-BE49-F238E27FC236}">
                <a16:creationId xmlns:a16="http://schemas.microsoft.com/office/drawing/2014/main" id="{744FF2A5-1FEB-4302-9308-15B5779B0FE5}"/>
              </a:ext>
            </a:extLst>
          </p:cNvPr>
          <p:cNvPicPr>
            <a:picLocks noChangeAspect="1"/>
          </p:cNvPicPr>
          <p:nvPr/>
        </p:nvPicPr>
        <p:blipFill>
          <a:blip r:embed="rId5"/>
          <a:stretch>
            <a:fillRect/>
          </a:stretch>
        </p:blipFill>
        <p:spPr>
          <a:xfrm>
            <a:off x="4657893" y="1117943"/>
            <a:ext cx="2930681" cy="2980494"/>
          </a:xfrm>
          <a:prstGeom prst="rect">
            <a:avLst/>
          </a:prstGeom>
        </p:spPr>
      </p:pic>
      <p:pic>
        <p:nvPicPr>
          <p:cNvPr id="9" name="Picture 8">
            <a:extLst>
              <a:ext uri="{FF2B5EF4-FFF2-40B4-BE49-F238E27FC236}">
                <a16:creationId xmlns:a16="http://schemas.microsoft.com/office/drawing/2014/main" id="{DF45872F-33E2-4938-8EC9-B0AF17E51309}"/>
              </a:ext>
            </a:extLst>
          </p:cNvPr>
          <p:cNvPicPr>
            <a:picLocks noChangeAspect="1"/>
          </p:cNvPicPr>
          <p:nvPr/>
        </p:nvPicPr>
        <p:blipFill>
          <a:blip r:embed="rId6"/>
          <a:stretch>
            <a:fillRect/>
          </a:stretch>
        </p:blipFill>
        <p:spPr>
          <a:xfrm>
            <a:off x="8153400" y="1325563"/>
            <a:ext cx="3695231" cy="1629883"/>
          </a:xfrm>
          <a:prstGeom prst="rect">
            <a:avLst/>
          </a:prstGeom>
        </p:spPr>
      </p:pic>
      <p:sp>
        <p:nvSpPr>
          <p:cNvPr id="3" name="TextBox 2">
            <a:extLst>
              <a:ext uri="{FF2B5EF4-FFF2-40B4-BE49-F238E27FC236}">
                <a16:creationId xmlns:a16="http://schemas.microsoft.com/office/drawing/2014/main" id="{4FE68E81-9735-4046-85C3-2AD6F8B9E1E6}"/>
              </a:ext>
            </a:extLst>
          </p:cNvPr>
          <p:cNvSpPr txBox="1"/>
          <p:nvPr/>
        </p:nvSpPr>
        <p:spPr>
          <a:xfrm>
            <a:off x="9537404" y="2955446"/>
            <a:ext cx="1339703" cy="369332"/>
          </a:xfrm>
          <a:prstGeom prst="rect">
            <a:avLst/>
          </a:prstGeom>
          <a:noFill/>
        </p:spPr>
        <p:txBody>
          <a:bodyPr wrap="square" rtlCol="0">
            <a:spAutoFit/>
          </a:bodyPr>
          <a:lstStyle/>
          <a:p>
            <a:r>
              <a:rPr lang="en-US" dirty="0"/>
              <a:t>Predicted</a:t>
            </a:r>
          </a:p>
        </p:txBody>
      </p:sp>
      <p:sp>
        <p:nvSpPr>
          <p:cNvPr id="11" name="TextBox 10">
            <a:extLst>
              <a:ext uri="{FF2B5EF4-FFF2-40B4-BE49-F238E27FC236}">
                <a16:creationId xmlns:a16="http://schemas.microsoft.com/office/drawing/2014/main" id="{2F2D88C0-9139-4E69-9004-CF35E5711C72}"/>
              </a:ext>
            </a:extLst>
          </p:cNvPr>
          <p:cNvSpPr txBox="1"/>
          <p:nvPr/>
        </p:nvSpPr>
        <p:spPr>
          <a:xfrm rot="16200000">
            <a:off x="7298882" y="1857481"/>
            <a:ext cx="1339703" cy="369332"/>
          </a:xfrm>
          <a:prstGeom prst="rect">
            <a:avLst/>
          </a:prstGeom>
          <a:noFill/>
        </p:spPr>
        <p:txBody>
          <a:bodyPr wrap="square" rtlCol="0">
            <a:spAutoFit/>
          </a:bodyPr>
          <a:lstStyle/>
          <a:p>
            <a:r>
              <a:rPr lang="en-US" dirty="0"/>
              <a:t>True Class</a:t>
            </a:r>
          </a:p>
        </p:txBody>
      </p:sp>
    </p:spTree>
    <p:extLst>
      <p:ext uri="{BB962C8B-B14F-4D97-AF65-F5344CB8AC3E}">
        <p14:creationId xmlns:p14="http://schemas.microsoft.com/office/powerpoint/2010/main" val="1277966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FE03F-4DC5-4CA2-B52C-62CD9794A59F}"/>
              </a:ext>
            </a:extLst>
          </p:cNvPr>
          <p:cNvSpPr>
            <a:spLocks noGrp="1"/>
          </p:cNvSpPr>
          <p:nvPr>
            <p:ph type="title"/>
          </p:nvPr>
        </p:nvSpPr>
        <p:spPr>
          <a:xfrm>
            <a:off x="838200" y="36640"/>
            <a:ext cx="10515600" cy="1325563"/>
          </a:xfrm>
        </p:spPr>
        <p:txBody>
          <a:bodyPr/>
          <a:lstStyle/>
          <a:p>
            <a:r>
              <a:rPr lang="en-US" dirty="0"/>
              <a:t>Applying the Model – Funnel Algorithm</a:t>
            </a:r>
          </a:p>
        </p:txBody>
      </p:sp>
      <p:sp>
        <p:nvSpPr>
          <p:cNvPr id="4" name="Date Placeholder 3">
            <a:extLst>
              <a:ext uri="{FF2B5EF4-FFF2-40B4-BE49-F238E27FC236}">
                <a16:creationId xmlns:a16="http://schemas.microsoft.com/office/drawing/2014/main" id="{06E7445A-A8CD-4D86-87AE-A87369BD7AD6}"/>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06155862-62FD-4CF9-991B-5F84F9F6A80A}"/>
              </a:ext>
            </a:extLst>
          </p:cNvPr>
          <p:cNvSpPr>
            <a:spLocks noGrp="1"/>
          </p:cNvSpPr>
          <p:nvPr>
            <p:ph type="ftr" sz="quarter" idx="11"/>
          </p:nvPr>
        </p:nvSpPr>
        <p:spPr/>
        <p:txBody>
          <a:bodyPr/>
          <a:lstStyle/>
          <a:p>
            <a:r>
              <a:rPr lang="en-US"/>
              <a:t>Training a Conv Net to Focus the Microscope</a:t>
            </a:r>
          </a:p>
        </p:txBody>
      </p:sp>
      <p:pic>
        <p:nvPicPr>
          <p:cNvPr id="6" name="Picture 5">
            <a:extLst>
              <a:ext uri="{FF2B5EF4-FFF2-40B4-BE49-F238E27FC236}">
                <a16:creationId xmlns:a16="http://schemas.microsoft.com/office/drawing/2014/main" id="{BEF1FEFC-6B31-44C4-A1DA-78F60044C3B8}"/>
              </a:ext>
            </a:extLst>
          </p:cNvPr>
          <p:cNvPicPr>
            <a:picLocks noChangeAspect="1"/>
          </p:cNvPicPr>
          <p:nvPr/>
        </p:nvPicPr>
        <p:blipFill>
          <a:blip r:embed="rId2"/>
          <a:stretch>
            <a:fillRect/>
          </a:stretch>
        </p:blipFill>
        <p:spPr>
          <a:xfrm>
            <a:off x="742177" y="5173145"/>
            <a:ext cx="10707646" cy="797535"/>
          </a:xfrm>
          <a:prstGeom prst="rect">
            <a:avLst/>
          </a:prstGeom>
        </p:spPr>
      </p:pic>
      <p:sp>
        <p:nvSpPr>
          <p:cNvPr id="28" name="TextBox 27">
            <a:extLst>
              <a:ext uri="{FF2B5EF4-FFF2-40B4-BE49-F238E27FC236}">
                <a16:creationId xmlns:a16="http://schemas.microsoft.com/office/drawing/2014/main" id="{64F5D8ED-F9E3-4A64-B659-B38A7C8E6440}"/>
              </a:ext>
            </a:extLst>
          </p:cNvPr>
          <p:cNvSpPr txBox="1"/>
          <p:nvPr/>
        </p:nvSpPr>
        <p:spPr>
          <a:xfrm>
            <a:off x="6889996" y="1526947"/>
            <a:ext cx="5226029"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Get a prediction to determine above/below and general distance</a:t>
            </a:r>
          </a:p>
          <a:p>
            <a:pPr marL="342900" indent="-342900">
              <a:buFont typeface="Arial" panose="020B0604020202020204" pitchFamily="34" charset="0"/>
              <a:buChar char="•"/>
            </a:pPr>
            <a:r>
              <a:rPr lang="en-US" sz="2400" dirty="0"/>
              <a:t>Update the upper or lower bound</a:t>
            </a:r>
          </a:p>
          <a:p>
            <a:pPr marL="342900" indent="-342900">
              <a:buFont typeface="Arial" panose="020B0604020202020204" pitchFamily="34" charset="0"/>
              <a:buChar char="•"/>
            </a:pPr>
            <a:r>
              <a:rPr lang="en-US" sz="2400" dirty="0"/>
              <a:t>Move to a new focus plane ~2/3 of the distance from the current position to the opposite bound</a:t>
            </a:r>
          </a:p>
          <a:p>
            <a:pPr marL="800100" lvl="1" indent="-342900">
              <a:buFont typeface="Arial" panose="020B0604020202020204" pitchFamily="34" charset="0"/>
              <a:buChar char="•"/>
            </a:pPr>
            <a:r>
              <a:rPr lang="en-US" sz="2400" dirty="0"/>
              <a:t>Modify how far to move based on very vs. slightly out of focus</a:t>
            </a:r>
          </a:p>
          <a:p>
            <a:endParaRPr lang="en-US" sz="2400" dirty="0"/>
          </a:p>
        </p:txBody>
      </p:sp>
      <p:grpSp>
        <p:nvGrpSpPr>
          <p:cNvPr id="83" name="Group 82">
            <a:extLst>
              <a:ext uri="{FF2B5EF4-FFF2-40B4-BE49-F238E27FC236}">
                <a16:creationId xmlns:a16="http://schemas.microsoft.com/office/drawing/2014/main" id="{64EBDC3C-42DB-434D-A832-82B166057EFA}"/>
              </a:ext>
            </a:extLst>
          </p:cNvPr>
          <p:cNvGrpSpPr/>
          <p:nvPr/>
        </p:nvGrpSpPr>
        <p:grpSpPr>
          <a:xfrm>
            <a:off x="496626" y="1304541"/>
            <a:ext cx="6418360" cy="3622416"/>
            <a:chOff x="597956" y="1545001"/>
            <a:chExt cx="6418360" cy="3622416"/>
          </a:xfrm>
        </p:grpSpPr>
        <p:grpSp>
          <p:nvGrpSpPr>
            <p:cNvPr id="33" name="Group 32">
              <a:extLst>
                <a:ext uri="{FF2B5EF4-FFF2-40B4-BE49-F238E27FC236}">
                  <a16:creationId xmlns:a16="http://schemas.microsoft.com/office/drawing/2014/main" id="{C993751C-FC3A-4C7B-B637-B71630F7B4E1}"/>
                </a:ext>
              </a:extLst>
            </p:cNvPr>
            <p:cNvGrpSpPr/>
            <p:nvPr/>
          </p:nvGrpSpPr>
          <p:grpSpPr>
            <a:xfrm>
              <a:off x="1195373" y="1555084"/>
              <a:ext cx="4599916" cy="3612333"/>
              <a:chOff x="461727" y="1602463"/>
              <a:chExt cx="4599916" cy="3612333"/>
            </a:xfrm>
          </p:grpSpPr>
          <p:sp>
            <p:nvSpPr>
              <p:cNvPr id="9" name="Rectangle 8">
                <a:extLst>
                  <a:ext uri="{FF2B5EF4-FFF2-40B4-BE49-F238E27FC236}">
                    <a16:creationId xmlns:a16="http://schemas.microsoft.com/office/drawing/2014/main" id="{6FA4B244-A0A6-4A05-8496-7CD7F0FC2BA4}"/>
                  </a:ext>
                </a:extLst>
              </p:cNvPr>
              <p:cNvSpPr/>
              <p:nvPr/>
            </p:nvSpPr>
            <p:spPr>
              <a:xfrm>
                <a:off x="461727" y="1602463"/>
                <a:ext cx="4599916" cy="3612333"/>
              </a:xfrm>
              <a:prstGeom prst="rect">
                <a:avLst/>
              </a:prstGeom>
              <a:solidFill>
                <a:schemeClr val="accent1">
                  <a:lumMod val="20000"/>
                  <a:lumOff val="80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0604FC6-C200-46F4-B79C-16D442031F26}"/>
                  </a:ext>
                </a:extLst>
              </p:cNvPr>
              <p:cNvCxnSpPr>
                <a:cxnSpLocks/>
              </p:cNvCxnSpPr>
              <p:nvPr/>
            </p:nvCxnSpPr>
            <p:spPr>
              <a:xfrm flipV="1">
                <a:off x="585787" y="3408629"/>
                <a:ext cx="4145701" cy="20371"/>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F21EFA-CC25-4EBB-A40B-71CCCB7EA3BF}"/>
                  </a:ext>
                </a:extLst>
              </p:cNvPr>
              <p:cNvCxnSpPr>
                <a:cxnSpLocks/>
              </p:cNvCxnSpPr>
              <p:nvPr/>
            </p:nvCxnSpPr>
            <p:spPr>
              <a:xfrm flipV="1">
                <a:off x="838200" y="2363551"/>
                <a:ext cx="819564" cy="24138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BB4569-67BF-4238-92D5-7B70F55DA8FE}"/>
                  </a:ext>
                </a:extLst>
              </p:cNvPr>
              <p:cNvCxnSpPr>
                <a:cxnSpLocks/>
              </p:cNvCxnSpPr>
              <p:nvPr/>
            </p:nvCxnSpPr>
            <p:spPr>
              <a:xfrm>
                <a:off x="1657764" y="2354908"/>
                <a:ext cx="787215" cy="17409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F3A30D-FBA6-4ED8-865A-AB1B8E7FA714}"/>
                  </a:ext>
                </a:extLst>
              </p:cNvPr>
              <p:cNvCxnSpPr>
                <a:cxnSpLocks/>
              </p:cNvCxnSpPr>
              <p:nvPr/>
            </p:nvCxnSpPr>
            <p:spPr>
              <a:xfrm flipV="1">
                <a:off x="2444979" y="2856892"/>
                <a:ext cx="697465" cy="12389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C01C360-F271-4516-958F-FA481F694C6B}"/>
                  </a:ext>
                </a:extLst>
              </p:cNvPr>
              <p:cNvCxnSpPr>
                <a:cxnSpLocks/>
              </p:cNvCxnSpPr>
              <p:nvPr/>
            </p:nvCxnSpPr>
            <p:spPr>
              <a:xfrm>
                <a:off x="3142444" y="2856892"/>
                <a:ext cx="679349" cy="9844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A49CC2-CA43-40DC-8577-D94923008F17}"/>
                  </a:ext>
                </a:extLst>
              </p:cNvPr>
              <p:cNvCxnSpPr>
                <a:cxnSpLocks/>
              </p:cNvCxnSpPr>
              <p:nvPr/>
            </p:nvCxnSpPr>
            <p:spPr>
              <a:xfrm flipV="1">
                <a:off x="3821793" y="3242655"/>
                <a:ext cx="470835" cy="5986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FD7ACC-09E6-4F06-BAEE-B81912150851}"/>
                  </a:ext>
                </a:extLst>
              </p:cNvPr>
              <p:cNvCxnSpPr>
                <a:cxnSpLocks/>
              </p:cNvCxnSpPr>
              <p:nvPr/>
            </p:nvCxnSpPr>
            <p:spPr>
              <a:xfrm>
                <a:off x="4292628" y="3225387"/>
                <a:ext cx="249424" cy="22581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D73625E7-ECFC-4F97-8F0C-87ED1A1865FA}"/>
                </a:ext>
              </a:extLst>
            </p:cNvPr>
            <p:cNvSpPr txBox="1"/>
            <p:nvPr/>
          </p:nvSpPr>
          <p:spPr>
            <a:xfrm>
              <a:off x="5909331" y="3014850"/>
              <a:ext cx="861687" cy="646331"/>
            </a:xfrm>
            <a:prstGeom prst="rect">
              <a:avLst/>
            </a:prstGeom>
            <a:noFill/>
          </p:spPr>
          <p:txBody>
            <a:bodyPr wrap="square" rtlCol="0">
              <a:spAutoFit/>
            </a:bodyPr>
            <a:lstStyle/>
            <a:p>
              <a:r>
                <a:rPr lang="en-US" dirty="0"/>
                <a:t>Best Focus</a:t>
              </a:r>
            </a:p>
          </p:txBody>
        </p:sp>
        <p:sp>
          <p:nvSpPr>
            <p:cNvPr id="35" name="TextBox 34">
              <a:extLst>
                <a:ext uri="{FF2B5EF4-FFF2-40B4-BE49-F238E27FC236}">
                  <a16:creationId xmlns:a16="http://schemas.microsoft.com/office/drawing/2014/main" id="{EA1FBEB4-4DEE-4D86-9D34-DFBEC2F0EB3F}"/>
                </a:ext>
              </a:extLst>
            </p:cNvPr>
            <p:cNvSpPr txBox="1"/>
            <p:nvPr/>
          </p:nvSpPr>
          <p:spPr>
            <a:xfrm rot="16200000">
              <a:off x="-695177" y="3010609"/>
              <a:ext cx="2955597" cy="369332"/>
            </a:xfrm>
            <a:prstGeom prst="rect">
              <a:avLst/>
            </a:prstGeom>
            <a:noFill/>
          </p:spPr>
          <p:txBody>
            <a:bodyPr wrap="square" rtlCol="0">
              <a:spAutoFit/>
            </a:bodyPr>
            <a:lstStyle/>
            <a:p>
              <a:r>
                <a:rPr lang="en-US" dirty="0"/>
                <a:t># of Focal Planes from Best</a:t>
              </a:r>
            </a:p>
          </p:txBody>
        </p:sp>
        <p:sp>
          <p:nvSpPr>
            <p:cNvPr id="36" name="TextBox 35">
              <a:extLst>
                <a:ext uri="{FF2B5EF4-FFF2-40B4-BE49-F238E27FC236}">
                  <a16:creationId xmlns:a16="http://schemas.microsoft.com/office/drawing/2014/main" id="{8D687C8D-1FB7-445F-8E35-855F9C5071B9}"/>
                </a:ext>
              </a:extLst>
            </p:cNvPr>
            <p:cNvSpPr txBox="1"/>
            <p:nvPr/>
          </p:nvSpPr>
          <p:spPr>
            <a:xfrm>
              <a:off x="5909330" y="4671221"/>
              <a:ext cx="861687" cy="369332"/>
            </a:xfrm>
            <a:prstGeom prst="rect">
              <a:avLst/>
            </a:prstGeom>
            <a:noFill/>
          </p:spPr>
          <p:txBody>
            <a:bodyPr wrap="square" rtlCol="0">
              <a:spAutoFit/>
            </a:bodyPr>
            <a:lstStyle/>
            <a:p>
              <a:r>
                <a:rPr lang="en-US" dirty="0"/>
                <a:t>Below</a:t>
              </a:r>
            </a:p>
          </p:txBody>
        </p:sp>
        <p:sp>
          <p:nvSpPr>
            <p:cNvPr id="37" name="TextBox 36">
              <a:extLst>
                <a:ext uri="{FF2B5EF4-FFF2-40B4-BE49-F238E27FC236}">
                  <a16:creationId xmlns:a16="http://schemas.microsoft.com/office/drawing/2014/main" id="{74F4C0FE-41B9-40AF-9181-D1584A172DED}"/>
                </a:ext>
              </a:extLst>
            </p:cNvPr>
            <p:cNvSpPr txBox="1"/>
            <p:nvPr/>
          </p:nvSpPr>
          <p:spPr>
            <a:xfrm>
              <a:off x="5909331" y="1545001"/>
              <a:ext cx="1106985" cy="369332"/>
            </a:xfrm>
            <a:prstGeom prst="rect">
              <a:avLst/>
            </a:prstGeom>
            <a:noFill/>
          </p:spPr>
          <p:txBody>
            <a:bodyPr wrap="square" rtlCol="0">
              <a:spAutoFit/>
            </a:bodyPr>
            <a:lstStyle/>
            <a:p>
              <a:r>
                <a:rPr lang="en-US" dirty="0"/>
                <a:t>Above</a:t>
              </a:r>
            </a:p>
          </p:txBody>
        </p:sp>
        <p:cxnSp>
          <p:nvCxnSpPr>
            <p:cNvPr id="39" name="Straight Connector 38">
              <a:extLst>
                <a:ext uri="{FF2B5EF4-FFF2-40B4-BE49-F238E27FC236}">
                  <a16:creationId xmlns:a16="http://schemas.microsoft.com/office/drawing/2014/main" id="{1EA34B22-072D-44E0-87FF-1E96924D17F1}"/>
                </a:ext>
              </a:extLst>
            </p:cNvPr>
            <p:cNvCxnSpPr/>
            <p:nvPr/>
          </p:nvCxnSpPr>
          <p:spPr>
            <a:xfrm>
              <a:off x="1571846" y="4729989"/>
              <a:ext cx="3967717" cy="0"/>
            </a:xfrm>
            <a:prstGeom prst="line">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3F4D09-3609-45E6-9ABA-9BFDB7AD68AF}"/>
                </a:ext>
              </a:extLst>
            </p:cNvPr>
            <p:cNvCxnSpPr>
              <a:cxnSpLocks/>
            </p:cNvCxnSpPr>
            <p:nvPr/>
          </p:nvCxnSpPr>
          <p:spPr>
            <a:xfrm>
              <a:off x="2391410" y="2316172"/>
              <a:ext cx="3148152" cy="0"/>
            </a:xfrm>
            <a:prstGeom prst="line">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AC963B8-899C-4081-A6AF-D666396BB945}"/>
                </a:ext>
              </a:extLst>
            </p:cNvPr>
            <p:cNvCxnSpPr/>
            <p:nvPr/>
          </p:nvCxnSpPr>
          <p:spPr>
            <a:xfrm>
              <a:off x="3178625" y="4048487"/>
              <a:ext cx="2286509"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C4270A4-A3B9-450D-BB1D-C18350D0774F}"/>
                </a:ext>
              </a:extLst>
            </p:cNvPr>
            <p:cNvCxnSpPr>
              <a:cxnSpLocks/>
            </p:cNvCxnSpPr>
            <p:nvPr/>
          </p:nvCxnSpPr>
          <p:spPr>
            <a:xfrm>
              <a:off x="3876090" y="2809513"/>
              <a:ext cx="1542215"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EF6A335-3593-40CA-B455-C6E59BEAF5B5}"/>
                </a:ext>
              </a:extLst>
            </p:cNvPr>
            <p:cNvCxnSpPr/>
            <p:nvPr/>
          </p:nvCxnSpPr>
          <p:spPr>
            <a:xfrm>
              <a:off x="4647197" y="3793944"/>
              <a:ext cx="771108"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AE4D079-7A0D-4908-8343-2393668F8E4D}"/>
                </a:ext>
              </a:extLst>
            </p:cNvPr>
            <p:cNvCxnSpPr/>
            <p:nvPr/>
          </p:nvCxnSpPr>
          <p:spPr>
            <a:xfrm>
              <a:off x="5032751" y="3195275"/>
              <a:ext cx="432383"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EDCF9D7-55A0-4DED-A657-6E24E0378044}"/>
                </a:ext>
              </a:extLst>
            </p:cNvPr>
            <p:cNvCxnSpPr/>
            <p:nvPr/>
          </p:nvCxnSpPr>
          <p:spPr>
            <a:xfrm>
              <a:off x="5248942" y="3437538"/>
              <a:ext cx="216192"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272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08D6-FAF0-4923-A80D-488D228098ED}"/>
              </a:ext>
            </a:extLst>
          </p:cNvPr>
          <p:cNvSpPr>
            <a:spLocks noGrp="1"/>
          </p:cNvSpPr>
          <p:nvPr>
            <p:ph type="title"/>
          </p:nvPr>
        </p:nvSpPr>
        <p:spPr>
          <a:xfrm>
            <a:off x="838200" y="21093"/>
            <a:ext cx="10515600" cy="1325563"/>
          </a:xfrm>
        </p:spPr>
        <p:txBody>
          <a:bodyPr/>
          <a:lstStyle/>
          <a:p>
            <a:r>
              <a:rPr lang="en-US" dirty="0"/>
              <a:t>Applying the Model – Full Stack Algorithm</a:t>
            </a:r>
          </a:p>
        </p:txBody>
      </p:sp>
      <p:sp>
        <p:nvSpPr>
          <p:cNvPr id="4" name="Date Placeholder 3">
            <a:extLst>
              <a:ext uri="{FF2B5EF4-FFF2-40B4-BE49-F238E27FC236}">
                <a16:creationId xmlns:a16="http://schemas.microsoft.com/office/drawing/2014/main" id="{9D599313-A6A6-47CA-8E30-3DD59230B00B}"/>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B8F41675-A80C-411B-9FBB-3B8217FD4423}"/>
              </a:ext>
            </a:extLst>
          </p:cNvPr>
          <p:cNvSpPr>
            <a:spLocks noGrp="1"/>
          </p:cNvSpPr>
          <p:nvPr>
            <p:ph type="ftr" sz="quarter" idx="11"/>
          </p:nvPr>
        </p:nvSpPr>
        <p:spPr/>
        <p:txBody>
          <a:bodyPr/>
          <a:lstStyle/>
          <a:p>
            <a:r>
              <a:rPr lang="en-US"/>
              <a:t>Training a Conv Net to Focus the Microscope</a:t>
            </a:r>
          </a:p>
        </p:txBody>
      </p:sp>
      <p:pic>
        <p:nvPicPr>
          <p:cNvPr id="6" name="Picture 5">
            <a:extLst>
              <a:ext uri="{FF2B5EF4-FFF2-40B4-BE49-F238E27FC236}">
                <a16:creationId xmlns:a16="http://schemas.microsoft.com/office/drawing/2014/main" id="{EC1EBC31-EDCC-48C0-8610-B11B7588B43C}"/>
              </a:ext>
            </a:extLst>
          </p:cNvPr>
          <p:cNvPicPr>
            <a:picLocks noChangeAspect="1"/>
          </p:cNvPicPr>
          <p:nvPr/>
        </p:nvPicPr>
        <p:blipFill>
          <a:blip r:embed="rId2"/>
          <a:stretch>
            <a:fillRect/>
          </a:stretch>
        </p:blipFill>
        <p:spPr>
          <a:xfrm>
            <a:off x="662312" y="5321915"/>
            <a:ext cx="10867375" cy="762088"/>
          </a:xfrm>
          <a:prstGeom prst="rect">
            <a:avLst/>
          </a:prstGeom>
        </p:spPr>
      </p:pic>
      <p:sp>
        <p:nvSpPr>
          <p:cNvPr id="8" name="TextBox 7">
            <a:extLst>
              <a:ext uri="{FF2B5EF4-FFF2-40B4-BE49-F238E27FC236}">
                <a16:creationId xmlns:a16="http://schemas.microsoft.com/office/drawing/2014/main" id="{4C4CF631-0FC1-41AF-893C-8060395341D2}"/>
              </a:ext>
            </a:extLst>
          </p:cNvPr>
          <p:cNvSpPr txBox="1"/>
          <p:nvPr/>
        </p:nvSpPr>
        <p:spPr>
          <a:xfrm>
            <a:off x="160272" y="1619003"/>
            <a:ext cx="4165696"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Go through each image in the stack, generate a prediction</a:t>
            </a:r>
          </a:p>
          <a:p>
            <a:pPr marL="285750" indent="-285750">
              <a:buFont typeface="Arial" panose="020B0604020202020204" pitchFamily="34" charset="0"/>
              <a:buChar char="•"/>
            </a:pPr>
            <a:r>
              <a:rPr lang="en-US" sz="2800" dirty="0"/>
              <a:t>Select the median of all images predicted to be in-focus as the best focus</a:t>
            </a:r>
          </a:p>
        </p:txBody>
      </p:sp>
      <p:grpSp>
        <p:nvGrpSpPr>
          <p:cNvPr id="17" name="Group 16">
            <a:extLst>
              <a:ext uri="{FF2B5EF4-FFF2-40B4-BE49-F238E27FC236}">
                <a16:creationId xmlns:a16="http://schemas.microsoft.com/office/drawing/2014/main" id="{61FC8156-87C3-4B2A-A9E7-E6EF7FE0A3F2}"/>
              </a:ext>
            </a:extLst>
          </p:cNvPr>
          <p:cNvGrpSpPr/>
          <p:nvPr/>
        </p:nvGrpSpPr>
        <p:grpSpPr>
          <a:xfrm>
            <a:off x="4243524" y="1111340"/>
            <a:ext cx="7819751" cy="4021529"/>
            <a:chOff x="4657598" y="1039569"/>
            <a:chExt cx="7362013" cy="3789728"/>
          </a:xfrm>
        </p:grpSpPr>
        <p:pic>
          <p:nvPicPr>
            <p:cNvPr id="16" name="Picture 15">
              <a:extLst>
                <a:ext uri="{FF2B5EF4-FFF2-40B4-BE49-F238E27FC236}">
                  <a16:creationId xmlns:a16="http://schemas.microsoft.com/office/drawing/2014/main" id="{632F81F1-D9ED-41C4-ACCC-1914D6C65BFE}"/>
                </a:ext>
              </a:extLst>
            </p:cNvPr>
            <p:cNvPicPr>
              <a:picLocks noChangeAspect="1"/>
            </p:cNvPicPr>
            <p:nvPr/>
          </p:nvPicPr>
          <p:blipFill>
            <a:blip r:embed="rId3"/>
            <a:stretch>
              <a:fillRect/>
            </a:stretch>
          </p:blipFill>
          <p:spPr>
            <a:xfrm>
              <a:off x="4657598" y="1039569"/>
              <a:ext cx="7362013" cy="3789728"/>
            </a:xfrm>
            <a:prstGeom prst="rect">
              <a:avLst/>
            </a:prstGeom>
          </p:spPr>
        </p:pic>
        <p:grpSp>
          <p:nvGrpSpPr>
            <p:cNvPr id="3" name="Group 2">
              <a:extLst>
                <a:ext uri="{FF2B5EF4-FFF2-40B4-BE49-F238E27FC236}">
                  <a16:creationId xmlns:a16="http://schemas.microsoft.com/office/drawing/2014/main" id="{72241DE3-3FC6-4A9D-A312-CBA40BBBB147}"/>
                </a:ext>
              </a:extLst>
            </p:cNvPr>
            <p:cNvGrpSpPr/>
            <p:nvPr/>
          </p:nvGrpSpPr>
          <p:grpSpPr>
            <a:xfrm>
              <a:off x="5853890" y="1224538"/>
              <a:ext cx="4957467" cy="3282681"/>
              <a:chOff x="5558828" y="1454684"/>
              <a:chExt cx="4957467" cy="3282681"/>
            </a:xfrm>
          </p:grpSpPr>
          <p:sp>
            <p:nvSpPr>
              <p:cNvPr id="10" name="TextBox 9">
                <a:extLst>
                  <a:ext uri="{FF2B5EF4-FFF2-40B4-BE49-F238E27FC236}">
                    <a16:creationId xmlns:a16="http://schemas.microsoft.com/office/drawing/2014/main" id="{9FC50924-4711-4FB3-8A9B-573904E51CCF}"/>
                  </a:ext>
                </a:extLst>
              </p:cNvPr>
              <p:cNvSpPr txBox="1"/>
              <p:nvPr/>
            </p:nvSpPr>
            <p:spPr>
              <a:xfrm>
                <a:off x="7717025" y="4368033"/>
                <a:ext cx="2190938" cy="369332"/>
              </a:xfrm>
              <a:prstGeom prst="rect">
                <a:avLst/>
              </a:prstGeom>
              <a:noFill/>
            </p:spPr>
            <p:txBody>
              <a:bodyPr wrap="square" rtlCol="0">
                <a:spAutoFit/>
              </a:bodyPr>
              <a:lstStyle/>
              <a:p>
                <a:r>
                  <a:rPr lang="en-US" dirty="0"/>
                  <a:t>Very out negative</a:t>
                </a:r>
              </a:p>
            </p:txBody>
          </p:sp>
          <p:sp>
            <p:nvSpPr>
              <p:cNvPr id="11" name="TextBox 10">
                <a:extLst>
                  <a:ext uri="{FF2B5EF4-FFF2-40B4-BE49-F238E27FC236}">
                    <a16:creationId xmlns:a16="http://schemas.microsoft.com/office/drawing/2014/main" id="{D850BB5F-891A-4BE3-9CC2-971084EF1C4C}"/>
                  </a:ext>
                </a:extLst>
              </p:cNvPr>
              <p:cNvSpPr txBox="1"/>
              <p:nvPr/>
            </p:nvSpPr>
            <p:spPr>
              <a:xfrm>
                <a:off x="8162453" y="3665953"/>
                <a:ext cx="2308633" cy="369332"/>
              </a:xfrm>
              <a:prstGeom prst="rect">
                <a:avLst/>
              </a:prstGeom>
              <a:noFill/>
            </p:spPr>
            <p:txBody>
              <a:bodyPr wrap="square" rtlCol="0">
                <a:spAutoFit/>
              </a:bodyPr>
              <a:lstStyle/>
              <a:p>
                <a:r>
                  <a:rPr lang="en-US" dirty="0"/>
                  <a:t>Slightly out negative</a:t>
                </a:r>
              </a:p>
            </p:txBody>
          </p:sp>
          <p:sp>
            <p:nvSpPr>
              <p:cNvPr id="12" name="TextBox 11">
                <a:extLst>
                  <a:ext uri="{FF2B5EF4-FFF2-40B4-BE49-F238E27FC236}">
                    <a16:creationId xmlns:a16="http://schemas.microsoft.com/office/drawing/2014/main" id="{2E757784-3EC4-4F7D-BD97-DCD6918002F6}"/>
                  </a:ext>
                </a:extLst>
              </p:cNvPr>
              <p:cNvSpPr txBox="1"/>
              <p:nvPr/>
            </p:nvSpPr>
            <p:spPr>
              <a:xfrm>
                <a:off x="8207662" y="2847637"/>
                <a:ext cx="2308633" cy="369332"/>
              </a:xfrm>
              <a:prstGeom prst="rect">
                <a:avLst/>
              </a:prstGeom>
              <a:noFill/>
            </p:spPr>
            <p:txBody>
              <a:bodyPr wrap="square" rtlCol="0">
                <a:spAutoFit/>
              </a:bodyPr>
              <a:lstStyle/>
              <a:p>
                <a:r>
                  <a:rPr lang="en-US" dirty="0"/>
                  <a:t>In focus</a:t>
                </a:r>
              </a:p>
            </p:txBody>
          </p:sp>
          <p:sp>
            <p:nvSpPr>
              <p:cNvPr id="13" name="TextBox 12">
                <a:extLst>
                  <a:ext uri="{FF2B5EF4-FFF2-40B4-BE49-F238E27FC236}">
                    <a16:creationId xmlns:a16="http://schemas.microsoft.com/office/drawing/2014/main" id="{2B82BC89-3772-4EDD-B683-90E18302EAFD}"/>
                  </a:ext>
                </a:extLst>
              </p:cNvPr>
              <p:cNvSpPr txBox="1"/>
              <p:nvPr/>
            </p:nvSpPr>
            <p:spPr>
              <a:xfrm>
                <a:off x="8162453" y="2044916"/>
                <a:ext cx="2308632" cy="369332"/>
              </a:xfrm>
              <a:prstGeom prst="rect">
                <a:avLst/>
              </a:prstGeom>
              <a:noFill/>
            </p:spPr>
            <p:txBody>
              <a:bodyPr wrap="square" rtlCol="0">
                <a:spAutoFit/>
              </a:bodyPr>
              <a:lstStyle/>
              <a:p>
                <a:r>
                  <a:rPr lang="en-US" dirty="0"/>
                  <a:t>Slightly out positive</a:t>
                </a:r>
              </a:p>
            </p:txBody>
          </p:sp>
          <p:sp>
            <p:nvSpPr>
              <p:cNvPr id="14" name="TextBox 13">
                <a:extLst>
                  <a:ext uri="{FF2B5EF4-FFF2-40B4-BE49-F238E27FC236}">
                    <a16:creationId xmlns:a16="http://schemas.microsoft.com/office/drawing/2014/main" id="{F20C4642-19A5-4AFB-BA71-CC0EAD081073}"/>
                  </a:ext>
                </a:extLst>
              </p:cNvPr>
              <p:cNvSpPr txBox="1"/>
              <p:nvPr/>
            </p:nvSpPr>
            <p:spPr>
              <a:xfrm>
                <a:off x="5558828" y="1454684"/>
                <a:ext cx="1982709" cy="369332"/>
              </a:xfrm>
              <a:prstGeom prst="rect">
                <a:avLst/>
              </a:prstGeom>
              <a:noFill/>
            </p:spPr>
            <p:txBody>
              <a:bodyPr wrap="square" rtlCol="0">
                <a:spAutoFit/>
              </a:bodyPr>
              <a:lstStyle/>
              <a:p>
                <a:r>
                  <a:rPr lang="en-US" dirty="0"/>
                  <a:t>Very out positive</a:t>
                </a:r>
              </a:p>
            </p:txBody>
          </p:sp>
        </p:grpSp>
      </p:grpSp>
    </p:spTree>
    <p:extLst>
      <p:ext uri="{BB962C8B-B14F-4D97-AF65-F5344CB8AC3E}">
        <p14:creationId xmlns:p14="http://schemas.microsoft.com/office/powerpoint/2010/main" val="4201686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653F-EC84-445F-B711-182578AC83B0}"/>
              </a:ext>
            </a:extLst>
          </p:cNvPr>
          <p:cNvSpPr>
            <a:spLocks noGrp="1"/>
          </p:cNvSpPr>
          <p:nvPr>
            <p:ph type="title"/>
          </p:nvPr>
        </p:nvSpPr>
        <p:spPr>
          <a:xfrm>
            <a:off x="838200" y="18255"/>
            <a:ext cx="10515600" cy="1325563"/>
          </a:xfrm>
        </p:spPr>
        <p:txBody>
          <a:bodyPr/>
          <a:lstStyle/>
          <a:p>
            <a:r>
              <a:rPr lang="en-US" dirty="0"/>
              <a:t>Training with 3 Categories</a:t>
            </a:r>
          </a:p>
        </p:txBody>
      </p:sp>
      <p:sp>
        <p:nvSpPr>
          <p:cNvPr id="4" name="Date Placeholder 3">
            <a:extLst>
              <a:ext uri="{FF2B5EF4-FFF2-40B4-BE49-F238E27FC236}">
                <a16:creationId xmlns:a16="http://schemas.microsoft.com/office/drawing/2014/main" id="{0461DDF5-1297-45CB-B265-10C0C83B12BF}"/>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39557F71-C761-4A8A-8CDA-BAC422F59E7D}"/>
              </a:ext>
            </a:extLst>
          </p:cNvPr>
          <p:cNvSpPr>
            <a:spLocks noGrp="1"/>
          </p:cNvSpPr>
          <p:nvPr>
            <p:ph type="ftr" sz="quarter" idx="11"/>
          </p:nvPr>
        </p:nvSpPr>
        <p:spPr/>
        <p:txBody>
          <a:bodyPr/>
          <a:lstStyle/>
          <a:p>
            <a:r>
              <a:rPr lang="en-US"/>
              <a:t>Training a Conv Net to Focus the Microscope</a:t>
            </a:r>
          </a:p>
        </p:txBody>
      </p:sp>
      <p:pic>
        <p:nvPicPr>
          <p:cNvPr id="6" name="Picture 5">
            <a:extLst>
              <a:ext uri="{FF2B5EF4-FFF2-40B4-BE49-F238E27FC236}">
                <a16:creationId xmlns:a16="http://schemas.microsoft.com/office/drawing/2014/main" id="{212D25CC-0624-4CA2-A55C-F35C40D67F73}"/>
              </a:ext>
            </a:extLst>
          </p:cNvPr>
          <p:cNvPicPr>
            <a:picLocks noChangeAspect="1"/>
          </p:cNvPicPr>
          <p:nvPr/>
        </p:nvPicPr>
        <p:blipFill>
          <a:blip r:embed="rId2"/>
          <a:stretch>
            <a:fillRect/>
          </a:stretch>
        </p:blipFill>
        <p:spPr>
          <a:xfrm>
            <a:off x="383215" y="3940303"/>
            <a:ext cx="4858741" cy="2503971"/>
          </a:xfrm>
          <a:prstGeom prst="rect">
            <a:avLst/>
          </a:prstGeom>
        </p:spPr>
      </p:pic>
      <p:pic>
        <p:nvPicPr>
          <p:cNvPr id="7" name="Picture 6">
            <a:extLst>
              <a:ext uri="{FF2B5EF4-FFF2-40B4-BE49-F238E27FC236}">
                <a16:creationId xmlns:a16="http://schemas.microsoft.com/office/drawing/2014/main" id="{A1A1877B-CD59-4E1F-95A6-0E2598F9C703}"/>
              </a:ext>
            </a:extLst>
          </p:cNvPr>
          <p:cNvPicPr>
            <a:picLocks noChangeAspect="1"/>
          </p:cNvPicPr>
          <p:nvPr/>
        </p:nvPicPr>
        <p:blipFill>
          <a:blip r:embed="rId3"/>
          <a:stretch>
            <a:fillRect/>
          </a:stretch>
        </p:blipFill>
        <p:spPr>
          <a:xfrm>
            <a:off x="502773" y="1055789"/>
            <a:ext cx="4141656" cy="2766797"/>
          </a:xfrm>
          <a:prstGeom prst="rect">
            <a:avLst/>
          </a:prstGeom>
        </p:spPr>
      </p:pic>
      <p:sp>
        <p:nvSpPr>
          <p:cNvPr id="10" name="TextBox 9">
            <a:extLst>
              <a:ext uri="{FF2B5EF4-FFF2-40B4-BE49-F238E27FC236}">
                <a16:creationId xmlns:a16="http://schemas.microsoft.com/office/drawing/2014/main" id="{DCFF4A58-2C0A-46F6-9B4D-EF85A91EC57B}"/>
              </a:ext>
            </a:extLst>
          </p:cNvPr>
          <p:cNvSpPr txBox="1"/>
          <p:nvPr/>
        </p:nvSpPr>
        <p:spPr>
          <a:xfrm>
            <a:off x="5362356" y="2880588"/>
            <a:ext cx="6804732" cy="2677656"/>
          </a:xfrm>
          <a:prstGeom prst="rect">
            <a:avLst/>
          </a:prstGeom>
          <a:noFill/>
        </p:spPr>
        <p:txBody>
          <a:bodyPr wrap="square" rtlCol="0">
            <a:spAutoFit/>
          </a:bodyPr>
          <a:lstStyle/>
          <a:p>
            <a:r>
              <a:rPr lang="en-US" sz="2400" dirty="0"/>
              <a:t>Accuracy exceeded 90% by the 5</a:t>
            </a:r>
            <a:r>
              <a:rPr lang="en-US" sz="2400" baseline="30000" dirty="0"/>
              <a:t>th</a:t>
            </a:r>
            <a:r>
              <a:rPr lang="en-US" sz="2400" dirty="0"/>
              <a:t> round of training</a:t>
            </a:r>
          </a:p>
          <a:p>
            <a:endParaRPr lang="en-US" sz="2400" dirty="0"/>
          </a:p>
          <a:p>
            <a:r>
              <a:rPr lang="en-US" sz="2400" dirty="0"/>
              <a:t>HOWEVER</a:t>
            </a:r>
          </a:p>
          <a:p>
            <a:endParaRPr lang="en-US" sz="2400" dirty="0"/>
          </a:p>
          <a:p>
            <a:r>
              <a:rPr lang="en-US" sz="2400" dirty="0"/>
              <a:t>In a stack of 44 images, only 3 are considered good focus. This network learned that it’s a poor bet to classify anything as good focus.</a:t>
            </a:r>
          </a:p>
        </p:txBody>
      </p:sp>
      <p:grpSp>
        <p:nvGrpSpPr>
          <p:cNvPr id="3" name="Group 2">
            <a:extLst>
              <a:ext uri="{FF2B5EF4-FFF2-40B4-BE49-F238E27FC236}">
                <a16:creationId xmlns:a16="http://schemas.microsoft.com/office/drawing/2014/main" id="{846F8423-BB76-4D74-9988-9F03481C108F}"/>
              </a:ext>
            </a:extLst>
          </p:cNvPr>
          <p:cNvGrpSpPr/>
          <p:nvPr/>
        </p:nvGrpSpPr>
        <p:grpSpPr>
          <a:xfrm>
            <a:off x="7584753" y="477967"/>
            <a:ext cx="3569048" cy="1901603"/>
            <a:chOff x="6875397" y="1092532"/>
            <a:chExt cx="3569048" cy="1901603"/>
          </a:xfrm>
        </p:grpSpPr>
        <p:pic>
          <p:nvPicPr>
            <p:cNvPr id="8" name="Picture 7">
              <a:extLst>
                <a:ext uri="{FF2B5EF4-FFF2-40B4-BE49-F238E27FC236}">
                  <a16:creationId xmlns:a16="http://schemas.microsoft.com/office/drawing/2014/main" id="{6E34B5C1-5433-4D77-8543-13810E513416}"/>
                </a:ext>
              </a:extLst>
            </p:cNvPr>
            <p:cNvPicPr>
              <a:picLocks noChangeAspect="1"/>
            </p:cNvPicPr>
            <p:nvPr/>
          </p:nvPicPr>
          <p:blipFill>
            <a:blip r:embed="rId4"/>
            <a:stretch>
              <a:fillRect/>
            </a:stretch>
          </p:blipFill>
          <p:spPr>
            <a:xfrm>
              <a:off x="7007232" y="1429914"/>
              <a:ext cx="3437213" cy="1325562"/>
            </a:xfrm>
            <a:prstGeom prst="rect">
              <a:avLst/>
            </a:prstGeom>
          </p:spPr>
        </p:pic>
        <p:sp>
          <p:nvSpPr>
            <p:cNvPr id="9" name="TextBox 8">
              <a:extLst>
                <a:ext uri="{FF2B5EF4-FFF2-40B4-BE49-F238E27FC236}">
                  <a16:creationId xmlns:a16="http://schemas.microsoft.com/office/drawing/2014/main" id="{41012D94-0B60-4598-968F-4B2FC4E4A970}"/>
                </a:ext>
              </a:extLst>
            </p:cNvPr>
            <p:cNvSpPr txBox="1"/>
            <p:nvPr/>
          </p:nvSpPr>
          <p:spPr>
            <a:xfrm>
              <a:off x="7375320" y="1092532"/>
              <a:ext cx="3069125" cy="369332"/>
            </a:xfrm>
            <a:prstGeom prst="rect">
              <a:avLst/>
            </a:prstGeom>
            <a:noFill/>
          </p:spPr>
          <p:txBody>
            <a:bodyPr wrap="square" rtlCol="0">
              <a:spAutoFit/>
            </a:bodyPr>
            <a:lstStyle/>
            <a:p>
              <a:r>
                <a:rPr lang="en-US" dirty="0"/>
                <a:t>Confusion Matrix for 3 Cat</a:t>
              </a:r>
            </a:p>
          </p:txBody>
        </p:sp>
        <p:sp>
          <p:nvSpPr>
            <p:cNvPr id="12" name="TextBox 11">
              <a:extLst>
                <a:ext uri="{FF2B5EF4-FFF2-40B4-BE49-F238E27FC236}">
                  <a16:creationId xmlns:a16="http://schemas.microsoft.com/office/drawing/2014/main" id="{7E62A692-F989-4BC0-AA8C-26CF90DC91D9}"/>
                </a:ext>
              </a:extLst>
            </p:cNvPr>
            <p:cNvSpPr txBox="1"/>
            <p:nvPr/>
          </p:nvSpPr>
          <p:spPr>
            <a:xfrm>
              <a:off x="8130765" y="2617450"/>
              <a:ext cx="1711105" cy="376685"/>
            </a:xfrm>
            <a:prstGeom prst="rect">
              <a:avLst/>
            </a:prstGeom>
            <a:noFill/>
          </p:spPr>
          <p:txBody>
            <a:bodyPr wrap="square" rtlCol="0">
              <a:spAutoFit/>
            </a:bodyPr>
            <a:lstStyle/>
            <a:p>
              <a:r>
                <a:rPr lang="en-US" dirty="0"/>
                <a:t>Predicted</a:t>
              </a:r>
            </a:p>
          </p:txBody>
        </p:sp>
        <p:sp>
          <p:nvSpPr>
            <p:cNvPr id="13" name="TextBox 12">
              <a:extLst>
                <a:ext uri="{FF2B5EF4-FFF2-40B4-BE49-F238E27FC236}">
                  <a16:creationId xmlns:a16="http://schemas.microsoft.com/office/drawing/2014/main" id="{B72175E3-0E85-4C0E-96F9-FE8F6DD6DA15}"/>
                </a:ext>
              </a:extLst>
            </p:cNvPr>
            <p:cNvSpPr txBox="1"/>
            <p:nvPr/>
          </p:nvSpPr>
          <p:spPr>
            <a:xfrm rot="16200000">
              <a:off x="6614644" y="1727727"/>
              <a:ext cx="890837" cy="369332"/>
            </a:xfrm>
            <a:prstGeom prst="rect">
              <a:avLst/>
            </a:prstGeom>
            <a:noFill/>
          </p:spPr>
          <p:txBody>
            <a:bodyPr wrap="square" rtlCol="0">
              <a:spAutoFit/>
            </a:bodyPr>
            <a:lstStyle/>
            <a:p>
              <a:r>
                <a:rPr lang="en-US" dirty="0"/>
                <a:t>True</a:t>
              </a:r>
            </a:p>
          </p:txBody>
        </p:sp>
      </p:grpSp>
    </p:spTree>
    <p:extLst>
      <p:ext uri="{BB962C8B-B14F-4D97-AF65-F5344CB8AC3E}">
        <p14:creationId xmlns:p14="http://schemas.microsoft.com/office/powerpoint/2010/main" val="1281833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653F-EC84-445F-B711-182578AC83B0}"/>
              </a:ext>
            </a:extLst>
          </p:cNvPr>
          <p:cNvSpPr>
            <a:spLocks noGrp="1"/>
          </p:cNvSpPr>
          <p:nvPr>
            <p:ph type="title"/>
          </p:nvPr>
        </p:nvSpPr>
        <p:spPr>
          <a:xfrm>
            <a:off x="838200" y="228045"/>
            <a:ext cx="10515600" cy="1325563"/>
          </a:xfrm>
        </p:spPr>
        <p:txBody>
          <a:bodyPr/>
          <a:lstStyle/>
          <a:p>
            <a:r>
              <a:rPr lang="en-US" dirty="0"/>
              <a:t>Reconsider 5 Category…….</a:t>
            </a:r>
          </a:p>
        </p:txBody>
      </p:sp>
      <p:sp>
        <p:nvSpPr>
          <p:cNvPr id="4" name="Date Placeholder 3">
            <a:extLst>
              <a:ext uri="{FF2B5EF4-FFF2-40B4-BE49-F238E27FC236}">
                <a16:creationId xmlns:a16="http://schemas.microsoft.com/office/drawing/2014/main" id="{0461DDF5-1297-45CB-B265-10C0C83B12BF}"/>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39557F71-C761-4A8A-8CDA-BAC422F59E7D}"/>
              </a:ext>
            </a:extLst>
          </p:cNvPr>
          <p:cNvSpPr>
            <a:spLocks noGrp="1"/>
          </p:cNvSpPr>
          <p:nvPr>
            <p:ph type="ftr" sz="quarter" idx="11"/>
          </p:nvPr>
        </p:nvSpPr>
        <p:spPr/>
        <p:txBody>
          <a:bodyPr/>
          <a:lstStyle/>
          <a:p>
            <a:r>
              <a:rPr lang="en-US"/>
              <a:t>Training a Conv Net to Focus the Microscope</a:t>
            </a:r>
          </a:p>
        </p:txBody>
      </p:sp>
      <p:pic>
        <p:nvPicPr>
          <p:cNvPr id="11" name="Picture 10">
            <a:extLst>
              <a:ext uri="{FF2B5EF4-FFF2-40B4-BE49-F238E27FC236}">
                <a16:creationId xmlns:a16="http://schemas.microsoft.com/office/drawing/2014/main" id="{8C39AB1E-418D-494A-9B1F-DE89075ACCB3}"/>
              </a:ext>
            </a:extLst>
          </p:cNvPr>
          <p:cNvPicPr>
            <a:picLocks noChangeAspect="1"/>
          </p:cNvPicPr>
          <p:nvPr/>
        </p:nvPicPr>
        <p:blipFill>
          <a:blip r:embed="rId2"/>
          <a:stretch>
            <a:fillRect/>
          </a:stretch>
        </p:blipFill>
        <p:spPr>
          <a:xfrm>
            <a:off x="3362968" y="2120308"/>
            <a:ext cx="5466064" cy="2410957"/>
          </a:xfrm>
          <a:prstGeom prst="rect">
            <a:avLst/>
          </a:prstGeom>
        </p:spPr>
      </p:pic>
      <p:sp>
        <p:nvSpPr>
          <p:cNvPr id="14" name="TextBox 13">
            <a:extLst>
              <a:ext uri="{FF2B5EF4-FFF2-40B4-BE49-F238E27FC236}">
                <a16:creationId xmlns:a16="http://schemas.microsoft.com/office/drawing/2014/main" id="{1045A161-1BFD-46D1-8FC0-1A2CA5C9FFBF}"/>
              </a:ext>
            </a:extLst>
          </p:cNvPr>
          <p:cNvSpPr txBox="1"/>
          <p:nvPr/>
        </p:nvSpPr>
        <p:spPr>
          <a:xfrm>
            <a:off x="5640040" y="4581262"/>
            <a:ext cx="1711105" cy="461665"/>
          </a:xfrm>
          <a:prstGeom prst="rect">
            <a:avLst/>
          </a:prstGeom>
          <a:noFill/>
        </p:spPr>
        <p:txBody>
          <a:bodyPr wrap="square" rtlCol="0">
            <a:spAutoFit/>
          </a:bodyPr>
          <a:lstStyle/>
          <a:p>
            <a:r>
              <a:rPr lang="en-US" sz="2400" dirty="0"/>
              <a:t>Predicted</a:t>
            </a:r>
          </a:p>
        </p:txBody>
      </p:sp>
      <p:sp>
        <p:nvSpPr>
          <p:cNvPr id="15" name="TextBox 14">
            <a:extLst>
              <a:ext uri="{FF2B5EF4-FFF2-40B4-BE49-F238E27FC236}">
                <a16:creationId xmlns:a16="http://schemas.microsoft.com/office/drawing/2014/main" id="{792F61B6-B6C5-49C7-90E4-4BA5B1A4758E}"/>
              </a:ext>
            </a:extLst>
          </p:cNvPr>
          <p:cNvSpPr txBox="1"/>
          <p:nvPr/>
        </p:nvSpPr>
        <p:spPr>
          <a:xfrm rot="16200000">
            <a:off x="2658691" y="2856933"/>
            <a:ext cx="890837" cy="461665"/>
          </a:xfrm>
          <a:prstGeom prst="rect">
            <a:avLst/>
          </a:prstGeom>
          <a:noFill/>
        </p:spPr>
        <p:txBody>
          <a:bodyPr wrap="square" rtlCol="0">
            <a:spAutoFit/>
          </a:bodyPr>
          <a:lstStyle/>
          <a:p>
            <a:r>
              <a:rPr lang="en-US" sz="2400" dirty="0"/>
              <a:t>True</a:t>
            </a:r>
          </a:p>
        </p:txBody>
      </p:sp>
      <p:sp>
        <p:nvSpPr>
          <p:cNvPr id="16" name="Rectangle 15">
            <a:extLst>
              <a:ext uri="{FF2B5EF4-FFF2-40B4-BE49-F238E27FC236}">
                <a16:creationId xmlns:a16="http://schemas.microsoft.com/office/drawing/2014/main" id="{2A92A7B9-22E3-44D3-BC69-4DB438EC1FFF}"/>
              </a:ext>
            </a:extLst>
          </p:cNvPr>
          <p:cNvSpPr/>
          <p:nvPr/>
        </p:nvSpPr>
        <p:spPr>
          <a:xfrm>
            <a:off x="3511355" y="3004032"/>
            <a:ext cx="5317677" cy="5153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43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BE24-C47F-4E11-86E5-08DA906B580A}"/>
              </a:ext>
            </a:extLst>
          </p:cNvPr>
          <p:cNvSpPr>
            <a:spLocks noGrp="1"/>
          </p:cNvSpPr>
          <p:nvPr>
            <p:ph type="title"/>
          </p:nvPr>
        </p:nvSpPr>
        <p:spPr/>
        <p:txBody>
          <a:bodyPr/>
          <a:lstStyle/>
          <a:p>
            <a:r>
              <a:rPr lang="en-US" dirty="0"/>
              <a:t>Correcting for Bias and Data Augmentation</a:t>
            </a:r>
          </a:p>
        </p:txBody>
      </p:sp>
      <p:sp>
        <p:nvSpPr>
          <p:cNvPr id="4" name="Date Placeholder 3">
            <a:extLst>
              <a:ext uri="{FF2B5EF4-FFF2-40B4-BE49-F238E27FC236}">
                <a16:creationId xmlns:a16="http://schemas.microsoft.com/office/drawing/2014/main" id="{A2795125-6DA2-4AC2-B800-BD70E68AB0F3}"/>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D5258A6E-5B16-48B9-9E4D-44720E48BC5C}"/>
              </a:ext>
            </a:extLst>
          </p:cNvPr>
          <p:cNvSpPr>
            <a:spLocks noGrp="1"/>
          </p:cNvSpPr>
          <p:nvPr>
            <p:ph type="ftr" sz="quarter" idx="11"/>
          </p:nvPr>
        </p:nvSpPr>
        <p:spPr/>
        <p:txBody>
          <a:bodyPr/>
          <a:lstStyle/>
          <a:p>
            <a:r>
              <a:rPr lang="en-US"/>
              <a:t>Training a Conv Net to Focus the Microscope</a:t>
            </a:r>
          </a:p>
        </p:txBody>
      </p:sp>
      <p:pic>
        <p:nvPicPr>
          <p:cNvPr id="7" name="Picture 6">
            <a:extLst>
              <a:ext uri="{FF2B5EF4-FFF2-40B4-BE49-F238E27FC236}">
                <a16:creationId xmlns:a16="http://schemas.microsoft.com/office/drawing/2014/main" id="{BBA82BF1-5F0A-445C-9570-777C1FF0F9DB}"/>
              </a:ext>
            </a:extLst>
          </p:cNvPr>
          <p:cNvPicPr>
            <a:picLocks noChangeAspect="1"/>
          </p:cNvPicPr>
          <p:nvPr/>
        </p:nvPicPr>
        <p:blipFill>
          <a:blip r:embed="rId2"/>
          <a:stretch>
            <a:fillRect/>
          </a:stretch>
        </p:blipFill>
        <p:spPr>
          <a:xfrm>
            <a:off x="9414661" y="4127016"/>
            <a:ext cx="2234735" cy="2132867"/>
          </a:xfrm>
          <a:prstGeom prst="rect">
            <a:avLst/>
          </a:prstGeom>
        </p:spPr>
      </p:pic>
      <p:pic>
        <p:nvPicPr>
          <p:cNvPr id="8" name="Picture 7">
            <a:extLst>
              <a:ext uri="{FF2B5EF4-FFF2-40B4-BE49-F238E27FC236}">
                <a16:creationId xmlns:a16="http://schemas.microsoft.com/office/drawing/2014/main" id="{3EF11F19-2CF4-43AA-852A-5C60995B5F72}"/>
              </a:ext>
            </a:extLst>
          </p:cNvPr>
          <p:cNvPicPr>
            <a:picLocks noChangeAspect="1"/>
          </p:cNvPicPr>
          <p:nvPr/>
        </p:nvPicPr>
        <p:blipFill>
          <a:blip r:embed="rId3"/>
          <a:stretch>
            <a:fillRect/>
          </a:stretch>
        </p:blipFill>
        <p:spPr>
          <a:xfrm>
            <a:off x="6815184" y="4127016"/>
            <a:ext cx="2215635" cy="2101033"/>
          </a:xfrm>
          <a:prstGeom prst="rect">
            <a:avLst/>
          </a:prstGeom>
        </p:spPr>
      </p:pic>
      <p:pic>
        <p:nvPicPr>
          <p:cNvPr id="9" name="Picture 8">
            <a:extLst>
              <a:ext uri="{FF2B5EF4-FFF2-40B4-BE49-F238E27FC236}">
                <a16:creationId xmlns:a16="http://schemas.microsoft.com/office/drawing/2014/main" id="{45A8F485-0E42-4D42-8233-800C1E0A0D83}"/>
              </a:ext>
            </a:extLst>
          </p:cNvPr>
          <p:cNvPicPr>
            <a:picLocks noChangeAspect="1"/>
          </p:cNvPicPr>
          <p:nvPr/>
        </p:nvPicPr>
        <p:blipFill>
          <a:blip r:embed="rId4"/>
          <a:stretch>
            <a:fillRect/>
          </a:stretch>
        </p:blipFill>
        <p:spPr>
          <a:xfrm>
            <a:off x="8074182" y="1296133"/>
            <a:ext cx="2292036" cy="2132867"/>
          </a:xfrm>
          <a:prstGeom prst="rect">
            <a:avLst/>
          </a:prstGeom>
        </p:spPr>
      </p:pic>
      <p:sp>
        <p:nvSpPr>
          <p:cNvPr id="10" name="Arrow: Down 9">
            <a:extLst>
              <a:ext uri="{FF2B5EF4-FFF2-40B4-BE49-F238E27FC236}">
                <a16:creationId xmlns:a16="http://schemas.microsoft.com/office/drawing/2014/main" id="{77241C03-0EBE-473B-AEDA-C382C7911BD9}"/>
              </a:ext>
            </a:extLst>
          </p:cNvPr>
          <p:cNvSpPr/>
          <p:nvPr/>
        </p:nvSpPr>
        <p:spPr>
          <a:xfrm rot="1982688">
            <a:off x="8287406" y="3403806"/>
            <a:ext cx="443620" cy="697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4C6FEE5B-D0F4-45C2-A008-68383F3D9557}"/>
              </a:ext>
            </a:extLst>
          </p:cNvPr>
          <p:cNvSpPr/>
          <p:nvPr/>
        </p:nvSpPr>
        <p:spPr>
          <a:xfrm rot="19504447">
            <a:off x="10027715" y="3470279"/>
            <a:ext cx="443620" cy="697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8904843-0450-444E-B4EE-2BE4920C76EA}"/>
              </a:ext>
            </a:extLst>
          </p:cNvPr>
          <p:cNvPicPr>
            <a:picLocks noChangeAspect="1"/>
          </p:cNvPicPr>
          <p:nvPr/>
        </p:nvPicPr>
        <p:blipFill>
          <a:blip r:embed="rId5"/>
          <a:stretch>
            <a:fillRect/>
          </a:stretch>
        </p:blipFill>
        <p:spPr>
          <a:xfrm>
            <a:off x="528601" y="1417935"/>
            <a:ext cx="6527126" cy="2510433"/>
          </a:xfrm>
          <a:prstGeom prst="rect">
            <a:avLst/>
          </a:prstGeom>
        </p:spPr>
      </p:pic>
      <p:pic>
        <p:nvPicPr>
          <p:cNvPr id="13" name="Picture 12">
            <a:extLst>
              <a:ext uri="{FF2B5EF4-FFF2-40B4-BE49-F238E27FC236}">
                <a16:creationId xmlns:a16="http://schemas.microsoft.com/office/drawing/2014/main" id="{8F9F942D-0EA3-4DEC-A3F0-364494D8B4FE}"/>
              </a:ext>
            </a:extLst>
          </p:cNvPr>
          <p:cNvPicPr>
            <a:picLocks noChangeAspect="1"/>
          </p:cNvPicPr>
          <p:nvPr/>
        </p:nvPicPr>
        <p:blipFill>
          <a:blip r:embed="rId6"/>
          <a:stretch>
            <a:fillRect/>
          </a:stretch>
        </p:blipFill>
        <p:spPr>
          <a:xfrm>
            <a:off x="606239" y="4446704"/>
            <a:ext cx="5950321" cy="1667016"/>
          </a:xfrm>
          <a:prstGeom prst="rect">
            <a:avLst/>
          </a:prstGeom>
        </p:spPr>
      </p:pic>
      <p:sp>
        <p:nvSpPr>
          <p:cNvPr id="3" name="TextBox 2">
            <a:extLst>
              <a:ext uri="{FF2B5EF4-FFF2-40B4-BE49-F238E27FC236}">
                <a16:creationId xmlns:a16="http://schemas.microsoft.com/office/drawing/2014/main" id="{B714FF1F-8986-4830-90A8-5EB4CD7FF0D7}"/>
              </a:ext>
            </a:extLst>
          </p:cNvPr>
          <p:cNvSpPr txBox="1"/>
          <p:nvPr/>
        </p:nvSpPr>
        <p:spPr>
          <a:xfrm>
            <a:off x="1919518" y="4000776"/>
            <a:ext cx="4014519" cy="461665"/>
          </a:xfrm>
          <a:prstGeom prst="rect">
            <a:avLst/>
          </a:prstGeom>
          <a:noFill/>
        </p:spPr>
        <p:txBody>
          <a:bodyPr wrap="square" rtlCol="0">
            <a:spAutoFit/>
          </a:bodyPr>
          <a:lstStyle/>
          <a:p>
            <a:r>
              <a:rPr lang="en-US" sz="2400" b="1" dirty="0">
                <a:solidFill>
                  <a:schemeClr val="accent1"/>
                </a:solidFill>
              </a:rPr>
              <a:t>Augment and Bias Correct</a:t>
            </a:r>
          </a:p>
        </p:txBody>
      </p:sp>
    </p:spTree>
    <p:extLst>
      <p:ext uri="{BB962C8B-B14F-4D97-AF65-F5344CB8AC3E}">
        <p14:creationId xmlns:p14="http://schemas.microsoft.com/office/powerpoint/2010/main" val="3830594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F0849-60FD-453D-9C7B-C36E14732FD4}"/>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CBFC3168-AF5F-4002-B737-A1DBC4190153}"/>
              </a:ext>
            </a:extLst>
          </p:cNvPr>
          <p:cNvSpPr>
            <a:spLocks noGrp="1"/>
          </p:cNvSpPr>
          <p:nvPr>
            <p:ph idx="1"/>
          </p:nvPr>
        </p:nvSpPr>
        <p:spPr>
          <a:xfrm>
            <a:off x="838200" y="1825625"/>
            <a:ext cx="4740112" cy="4351338"/>
          </a:xfrm>
        </p:spPr>
        <p:txBody>
          <a:bodyPr/>
          <a:lstStyle/>
          <a:p>
            <a:r>
              <a:rPr lang="en-US" dirty="0"/>
              <a:t>Want to image worms in divots</a:t>
            </a:r>
          </a:p>
          <a:p>
            <a:r>
              <a:rPr lang="en-US" dirty="0"/>
              <a:t>44 possible focal planes, which will provide the best image?</a:t>
            </a:r>
          </a:p>
          <a:p>
            <a:r>
              <a:rPr lang="en-US" dirty="0"/>
              <a:t>Current focus algorithm gets hung up on artifact, does not reliably choose a usable focus</a:t>
            </a:r>
          </a:p>
          <a:p>
            <a:endParaRPr lang="en-US" dirty="0"/>
          </a:p>
        </p:txBody>
      </p:sp>
      <p:sp>
        <p:nvSpPr>
          <p:cNvPr id="4" name="Date Placeholder 3">
            <a:extLst>
              <a:ext uri="{FF2B5EF4-FFF2-40B4-BE49-F238E27FC236}">
                <a16:creationId xmlns:a16="http://schemas.microsoft.com/office/drawing/2014/main" id="{6A8D6BBF-37AD-4271-B508-359EB607FEB9}"/>
              </a:ext>
            </a:extLst>
          </p:cNvPr>
          <p:cNvSpPr>
            <a:spLocks noGrp="1"/>
          </p:cNvSpPr>
          <p:nvPr>
            <p:ph type="dt" sz="half" idx="10"/>
          </p:nvPr>
        </p:nvSpPr>
        <p:spPr/>
        <p:txBody>
          <a:bodyPr/>
          <a:lstStyle/>
          <a:p>
            <a:fld id="{337589A5-7B21-44C3-83E1-19064D167682}" type="datetime1">
              <a:rPr lang="en-US" smtClean="0"/>
              <a:t>8/28/2019</a:t>
            </a:fld>
            <a:endParaRPr lang="en-US"/>
          </a:p>
        </p:txBody>
      </p:sp>
      <p:sp>
        <p:nvSpPr>
          <p:cNvPr id="5" name="Footer Placeholder 4">
            <a:extLst>
              <a:ext uri="{FF2B5EF4-FFF2-40B4-BE49-F238E27FC236}">
                <a16:creationId xmlns:a16="http://schemas.microsoft.com/office/drawing/2014/main" id="{4CA6B3C0-2721-4C24-836F-F8C1DBA00AD8}"/>
              </a:ext>
            </a:extLst>
          </p:cNvPr>
          <p:cNvSpPr>
            <a:spLocks noGrp="1"/>
          </p:cNvSpPr>
          <p:nvPr>
            <p:ph type="ftr" sz="quarter" idx="11"/>
          </p:nvPr>
        </p:nvSpPr>
        <p:spPr/>
        <p:txBody>
          <a:bodyPr/>
          <a:lstStyle/>
          <a:p>
            <a:r>
              <a:rPr lang="en-US"/>
              <a:t>Training a Conv Net to Focus the Microscope</a:t>
            </a:r>
          </a:p>
        </p:txBody>
      </p:sp>
      <p:pic>
        <p:nvPicPr>
          <p:cNvPr id="25" name="Picture 24">
            <a:extLst>
              <a:ext uri="{FF2B5EF4-FFF2-40B4-BE49-F238E27FC236}">
                <a16:creationId xmlns:a16="http://schemas.microsoft.com/office/drawing/2014/main" id="{D6B749DF-FA94-4AE7-8D50-407FC34B5EA1}"/>
              </a:ext>
            </a:extLst>
          </p:cNvPr>
          <p:cNvPicPr>
            <a:picLocks noChangeAspect="1"/>
          </p:cNvPicPr>
          <p:nvPr/>
        </p:nvPicPr>
        <p:blipFill>
          <a:blip r:embed="rId2"/>
          <a:stretch>
            <a:fillRect/>
          </a:stretch>
        </p:blipFill>
        <p:spPr>
          <a:xfrm>
            <a:off x="5618327" y="500947"/>
            <a:ext cx="2135397" cy="2176266"/>
          </a:xfrm>
          <a:prstGeom prst="rect">
            <a:avLst/>
          </a:prstGeom>
        </p:spPr>
      </p:pic>
      <p:pic>
        <p:nvPicPr>
          <p:cNvPr id="26" name="Picture 25">
            <a:extLst>
              <a:ext uri="{FF2B5EF4-FFF2-40B4-BE49-F238E27FC236}">
                <a16:creationId xmlns:a16="http://schemas.microsoft.com/office/drawing/2014/main" id="{92CDEC35-C920-4750-AE4C-52235C347FA2}"/>
              </a:ext>
            </a:extLst>
          </p:cNvPr>
          <p:cNvPicPr>
            <a:picLocks noChangeAspect="1"/>
          </p:cNvPicPr>
          <p:nvPr/>
        </p:nvPicPr>
        <p:blipFill>
          <a:blip r:embed="rId2"/>
          <a:stretch>
            <a:fillRect/>
          </a:stretch>
        </p:blipFill>
        <p:spPr>
          <a:xfrm>
            <a:off x="5770727" y="653347"/>
            <a:ext cx="2135397" cy="2176266"/>
          </a:xfrm>
          <a:prstGeom prst="rect">
            <a:avLst/>
          </a:prstGeom>
        </p:spPr>
      </p:pic>
      <p:pic>
        <p:nvPicPr>
          <p:cNvPr id="27" name="Picture 26">
            <a:extLst>
              <a:ext uri="{FF2B5EF4-FFF2-40B4-BE49-F238E27FC236}">
                <a16:creationId xmlns:a16="http://schemas.microsoft.com/office/drawing/2014/main" id="{7BBEE977-497B-4C42-B100-846AB116E827}"/>
              </a:ext>
            </a:extLst>
          </p:cNvPr>
          <p:cNvPicPr>
            <a:picLocks noChangeAspect="1"/>
          </p:cNvPicPr>
          <p:nvPr/>
        </p:nvPicPr>
        <p:blipFill>
          <a:blip r:embed="rId2"/>
          <a:stretch>
            <a:fillRect/>
          </a:stretch>
        </p:blipFill>
        <p:spPr>
          <a:xfrm>
            <a:off x="5923127" y="805747"/>
            <a:ext cx="2135397" cy="2176266"/>
          </a:xfrm>
          <a:prstGeom prst="rect">
            <a:avLst/>
          </a:prstGeom>
        </p:spPr>
      </p:pic>
      <p:pic>
        <p:nvPicPr>
          <p:cNvPr id="28" name="Picture 27">
            <a:extLst>
              <a:ext uri="{FF2B5EF4-FFF2-40B4-BE49-F238E27FC236}">
                <a16:creationId xmlns:a16="http://schemas.microsoft.com/office/drawing/2014/main" id="{D3C0C5D0-2971-4C4F-BDD1-225A22DE351B}"/>
              </a:ext>
            </a:extLst>
          </p:cNvPr>
          <p:cNvPicPr>
            <a:picLocks noChangeAspect="1"/>
          </p:cNvPicPr>
          <p:nvPr/>
        </p:nvPicPr>
        <p:blipFill>
          <a:blip r:embed="rId2"/>
          <a:stretch>
            <a:fillRect/>
          </a:stretch>
        </p:blipFill>
        <p:spPr>
          <a:xfrm>
            <a:off x="6075527" y="958147"/>
            <a:ext cx="2135397" cy="2176266"/>
          </a:xfrm>
          <a:prstGeom prst="rect">
            <a:avLst/>
          </a:prstGeom>
        </p:spPr>
      </p:pic>
      <p:pic>
        <p:nvPicPr>
          <p:cNvPr id="29" name="Picture 28">
            <a:extLst>
              <a:ext uri="{FF2B5EF4-FFF2-40B4-BE49-F238E27FC236}">
                <a16:creationId xmlns:a16="http://schemas.microsoft.com/office/drawing/2014/main" id="{7CDE1108-5112-430D-81D0-A9D2B2F91563}"/>
              </a:ext>
            </a:extLst>
          </p:cNvPr>
          <p:cNvPicPr>
            <a:picLocks noChangeAspect="1"/>
          </p:cNvPicPr>
          <p:nvPr/>
        </p:nvPicPr>
        <p:blipFill>
          <a:blip r:embed="rId2"/>
          <a:stretch>
            <a:fillRect/>
          </a:stretch>
        </p:blipFill>
        <p:spPr>
          <a:xfrm>
            <a:off x="6227927" y="1110547"/>
            <a:ext cx="2135397" cy="2176266"/>
          </a:xfrm>
          <a:prstGeom prst="rect">
            <a:avLst/>
          </a:prstGeom>
        </p:spPr>
      </p:pic>
      <p:pic>
        <p:nvPicPr>
          <p:cNvPr id="30" name="Picture 29">
            <a:extLst>
              <a:ext uri="{FF2B5EF4-FFF2-40B4-BE49-F238E27FC236}">
                <a16:creationId xmlns:a16="http://schemas.microsoft.com/office/drawing/2014/main" id="{C9A616D2-9266-4352-8830-F6F8D054775A}"/>
              </a:ext>
            </a:extLst>
          </p:cNvPr>
          <p:cNvPicPr>
            <a:picLocks noChangeAspect="1"/>
          </p:cNvPicPr>
          <p:nvPr/>
        </p:nvPicPr>
        <p:blipFill>
          <a:blip r:embed="rId2"/>
          <a:stretch>
            <a:fillRect/>
          </a:stretch>
        </p:blipFill>
        <p:spPr>
          <a:xfrm>
            <a:off x="6380327" y="1262947"/>
            <a:ext cx="2135397" cy="2176266"/>
          </a:xfrm>
          <a:prstGeom prst="rect">
            <a:avLst/>
          </a:prstGeom>
        </p:spPr>
      </p:pic>
      <p:pic>
        <p:nvPicPr>
          <p:cNvPr id="31" name="Picture 30">
            <a:extLst>
              <a:ext uri="{FF2B5EF4-FFF2-40B4-BE49-F238E27FC236}">
                <a16:creationId xmlns:a16="http://schemas.microsoft.com/office/drawing/2014/main" id="{5F077F90-E917-4BD0-9CA7-F9899F5FAC5F}"/>
              </a:ext>
            </a:extLst>
          </p:cNvPr>
          <p:cNvPicPr>
            <a:picLocks noChangeAspect="1"/>
          </p:cNvPicPr>
          <p:nvPr/>
        </p:nvPicPr>
        <p:blipFill>
          <a:blip r:embed="rId2"/>
          <a:stretch>
            <a:fillRect/>
          </a:stretch>
        </p:blipFill>
        <p:spPr>
          <a:xfrm>
            <a:off x="6532727" y="1415347"/>
            <a:ext cx="2135397" cy="2176266"/>
          </a:xfrm>
          <a:prstGeom prst="rect">
            <a:avLst/>
          </a:prstGeom>
        </p:spPr>
      </p:pic>
      <p:pic>
        <p:nvPicPr>
          <p:cNvPr id="32" name="Picture 31">
            <a:extLst>
              <a:ext uri="{FF2B5EF4-FFF2-40B4-BE49-F238E27FC236}">
                <a16:creationId xmlns:a16="http://schemas.microsoft.com/office/drawing/2014/main" id="{6805F28F-1A58-4D1F-A648-A60AC48F2A81}"/>
              </a:ext>
            </a:extLst>
          </p:cNvPr>
          <p:cNvPicPr>
            <a:picLocks noChangeAspect="1"/>
          </p:cNvPicPr>
          <p:nvPr/>
        </p:nvPicPr>
        <p:blipFill>
          <a:blip r:embed="rId2"/>
          <a:stretch>
            <a:fillRect/>
          </a:stretch>
        </p:blipFill>
        <p:spPr>
          <a:xfrm>
            <a:off x="6685127" y="1567747"/>
            <a:ext cx="2135397" cy="2176266"/>
          </a:xfrm>
          <a:prstGeom prst="rect">
            <a:avLst/>
          </a:prstGeom>
        </p:spPr>
      </p:pic>
      <p:pic>
        <p:nvPicPr>
          <p:cNvPr id="33" name="Picture 32">
            <a:extLst>
              <a:ext uri="{FF2B5EF4-FFF2-40B4-BE49-F238E27FC236}">
                <a16:creationId xmlns:a16="http://schemas.microsoft.com/office/drawing/2014/main" id="{C7E1E72D-D968-4DB7-98F0-C2538C0306B6}"/>
              </a:ext>
            </a:extLst>
          </p:cNvPr>
          <p:cNvPicPr>
            <a:picLocks noChangeAspect="1"/>
          </p:cNvPicPr>
          <p:nvPr/>
        </p:nvPicPr>
        <p:blipFill>
          <a:blip r:embed="rId2"/>
          <a:stretch>
            <a:fillRect/>
          </a:stretch>
        </p:blipFill>
        <p:spPr>
          <a:xfrm>
            <a:off x="6837527" y="1720147"/>
            <a:ext cx="2135397" cy="2176266"/>
          </a:xfrm>
          <a:prstGeom prst="rect">
            <a:avLst/>
          </a:prstGeom>
        </p:spPr>
      </p:pic>
      <p:pic>
        <p:nvPicPr>
          <p:cNvPr id="34" name="Picture 33">
            <a:extLst>
              <a:ext uri="{FF2B5EF4-FFF2-40B4-BE49-F238E27FC236}">
                <a16:creationId xmlns:a16="http://schemas.microsoft.com/office/drawing/2014/main" id="{E7CBFA27-1EF1-42BF-B777-A325A30531C6}"/>
              </a:ext>
            </a:extLst>
          </p:cNvPr>
          <p:cNvPicPr>
            <a:picLocks noChangeAspect="1"/>
          </p:cNvPicPr>
          <p:nvPr/>
        </p:nvPicPr>
        <p:blipFill>
          <a:blip r:embed="rId2"/>
          <a:stretch>
            <a:fillRect/>
          </a:stretch>
        </p:blipFill>
        <p:spPr>
          <a:xfrm>
            <a:off x="6989927" y="1872547"/>
            <a:ext cx="2135397" cy="2176266"/>
          </a:xfrm>
          <a:prstGeom prst="rect">
            <a:avLst/>
          </a:prstGeom>
        </p:spPr>
      </p:pic>
      <p:pic>
        <p:nvPicPr>
          <p:cNvPr id="35" name="Picture 34">
            <a:extLst>
              <a:ext uri="{FF2B5EF4-FFF2-40B4-BE49-F238E27FC236}">
                <a16:creationId xmlns:a16="http://schemas.microsoft.com/office/drawing/2014/main" id="{C78F7714-9407-4F4B-8996-749A53DBACE7}"/>
              </a:ext>
            </a:extLst>
          </p:cNvPr>
          <p:cNvPicPr>
            <a:picLocks noChangeAspect="1"/>
          </p:cNvPicPr>
          <p:nvPr/>
        </p:nvPicPr>
        <p:blipFill>
          <a:blip r:embed="rId2"/>
          <a:stretch>
            <a:fillRect/>
          </a:stretch>
        </p:blipFill>
        <p:spPr>
          <a:xfrm>
            <a:off x="7142327" y="2024947"/>
            <a:ext cx="2135397" cy="2176266"/>
          </a:xfrm>
          <a:prstGeom prst="rect">
            <a:avLst/>
          </a:prstGeom>
        </p:spPr>
      </p:pic>
      <p:pic>
        <p:nvPicPr>
          <p:cNvPr id="36" name="Picture 35">
            <a:extLst>
              <a:ext uri="{FF2B5EF4-FFF2-40B4-BE49-F238E27FC236}">
                <a16:creationId xmlns:a16="http://schemas.microsoft.com/office/drawing/2014/main" id="{096A7649-FD96-4A2C-86A3-682895F9AC9F}"/>
              </a:ext>
            </a:extLst>
          </p:cNvPr>
          <p:cNvPicPr>
            <a:picLocks noChangeAspect="1"/>
          </p:cNvPicPr>
          <p:nvPr/>
        </p:nvPicPr>
        <p:blipFill>
          <a:blip r:embed="rId2"/>
          <a:stretch>
            <a:fillRect/>
          </a:stretch>
        </p:blipFill>
        <p:spPr>
          <a:xfrm>
            <a:off x="7294727" y="2177347"/>
            <a:ext cx="2135397" cy="2176266"/>
          </a:xfrm>
          <a:prstGeom prst="rect">
            <a:avLst/>
          </a:prstGeom>
        </p:spPr>
      </p:pic>
      <p:pic>
        <p:nvPicPr>
          <p:cNvPr id="37" name="Picture 36">
            <a:extLst>
              <a:ext uri="{FF2B5EF4-FFF2-40B4-BE49-F238E27FC236}">
                <a16:creationId xmlns:a16="http://schemas.microsoft.com/office/drawing/2014/main" id="{CC7FD387-9EA5-4CCE-8261-812F54E8683D}"/>
              </a:ext>
            </a:extLst>
          </p:cNvPr>
          <p:cNvPicPr>
            <a:picLocks noChangeAspect="1"/>
          </p:cNvPicPr>
          <p:nvPr/>
        </p:nvPicPr>
        <p:blipFill>
          <a:blip r:embed="rId2"/>
          <a:stretch>
            <a:fillRect/>
          </a:stretch>
        </p:blipFill>
        <p:spPr>
          <a:xfrm>
            <a:off x="7447127" y="2329747"/>
            <a:ext cx="2135397" cy="2176266"/>
          </a:xfrm>
          <a:prstGeom prst="rect">
            <a:avLst/>
          </a:prstGeom>
        </p:spPr>
      </p:pic>
      <p:pic>
        <p:nvPicPr>
          <p:cNvPr id="38" name="Picture 37">
            <a:extLst>
              <a:ext uri="{FF2B5EF4-FFF2-40B4-BE49-F238E27FC236}">
                <a16:creationId xmlns:a16="http://schemas.microsoft.com/office/drawing/2014/main" id="{8221E13F-6957-4E32-8A21-82BBFFEAA16E}"/>
              </a:ext>
            </a:extLst>
          </p:cNvPr>
          <p:cNvPicPr>
            <a:picLocks noChangeAspect="1"/>
          </p:cNvPicPr>
          <p:nvPr/>
        </p:nvPicPr>
        <p:blipFill>
          <a:blip r:embed="rId2"/>
          <a:stretch>
            <a:fillRect/>
          </a:stretch>
        </p:blipFill>
        <p:spPr>
          <a:xfrm>
            <a:off x="7599527" y="2482147"/>
            <a:ext cx="2135397" cy="2176266"/>
          </a:xfrm>
          <a:prstGeom prst="rect">
            <a:avLst/>
          </a:prstGeom>
        </p:spPr>
      </p:pic>
      <p:pic>
        <p:nvPicPr>
          <p:cNvPr id="39" name="Picture 38">
            <a:extLst>
              <a:ext uri="{FF2B5EF4-FFF2-40B4-BE49-F238E27FC236}">
                <a16:creationId xmlns:a16="http://schemas.microsoft.com/office/drawing/2014/main" id="{F5BC641B-6D89-4331-B4EB-78D51D34488B}"/>
              </a:ext>
            </a:extLst>
          </p:cNvPr>
          <p:cNvPicPr>
            <a:picLocks noChangeAspect="1"/>
          </p:cNvPicPr>
          <p:nvPr/>
        </p:nvPicPr>
        <p:blipFill>
          <a:blip r:embed="rId2"/>
          <a:stretch>
            <a:fillRect/>
          </a:stretch>
        </p:blipFill>
        <p:spPr>
          <a:xfrm>
            <a:off x="7751927" y="2634547"/>
            <a:ext cx="2135397" cy="2176266"/>
          </a:xfrm>
          <a:prstGeom prst="rect">
            <a:avLst/>
          </a:prstGeom>
        </p:spPr>
      </p:pic>
      <p:pic>
        <p:nvPicPr>
          <p:cNvPr id="40" name="Picture 39">
            <a:extLst>
              <a:ext uri="{FF2B5EF4-FFF2-40B4-BE49-F238E27FC236}">
                <a16:creationId xmlns:a16="http://schemas.microsoft.com/office/drawing/2014/main" id="{72021426-AEB9-42AA-BD06-CE350311A34A}"/>
              </a:ext>
            </a:extLst>
          </p:cNvPr>
          <p:cNvPicPr>
            <a:picLocks noChangeAspect="1"/>
          </p:cNvPicPr>
          <p:nvPr/>
        </p:nvPicPr>
        <p:blipFill>
          <a:blip r:embed="rId2"/>
          <a:stretch>
            <a:fillRect/>
          </a:stretch>
        </p:blipFill>
        <p:spPr>
          <a:xfrm>
            <a:off x="7904327" y="2786947"/>
            <a:ext cx="2135397" cy="2176266"/>
          </a:xfrm>
          <a:prstGeom prst="rect">
            <a:avLst/>
          </a:prstGeom>
        </p:spPr>
      </p:pic>
      <p:pic>
        <p:nvPicPr>
          <p:cNvPr id="41" name="Picture 40">
            <a:extLst>
              <a:ext uri="{FF2B5EF4-FFF2-40B4-BE49-F238E27FC236}">
                <a16:creationId xmlns:a16="http://schemas.microsoft.com/office/drawing/2014/main" id="{5FBA257E-53B5-4F2A-8C20-EE4312158733}"/>
              </a:ext>
            </a:extLst>
          </p:cNvPr>
          <p:cNvPicPr>
            <a:picLocks noChangeAspect="1"/>
          </p:cNvPicPr>
          <p:nvPr/>
        </p:nvPicPr>
        <p:blipFill>
          <a:blip r:embed="rId2"/>
          <a:stretch>
            <a:fillRect/>
          </a:stretch>
        </p:blipFill>
        <p:spPr>
          <a:xfrm>
            <a:off x="8056727" y="2939347"/>
            <a:ext cx="2135397" cy="2176266"/>
          </a:xfrm>
          <a:prstGeom prst="rect">
            <a:avLst/>
          </a:prstGeom>
        </p:spPr>
      </p:pic>
      <p:pic>
        <p:nvPicPr>
          <p:cNvPr id="42" name="Picture 41">
            <a:extLst>
              <a:ext uri="{FF2B5EF4-FFF2-40B4-BE49-F238E27FC236}">
                <a16:creationId xmlns:a16="http://schemas.microsoft.com/office/drawing/2014/main" id="{51580857-3A9D-485A-88B1-BBFCF3FEE746}"/>
              </a:ext>
            </a:extLst>
          </p:cNvPr>
          <p:cNvPicPr>
            <a:picLocks noChangeAspect="1"/>
          </p:cNvPicPr>
          <p:nvPr/>
        </p:nvPicPr>
        <p:blipFill>
          <a:blip r:embed="rId2"/>
          <a:stretch>
            <a:fillRect/>
          </a:stretch>
        </p:blipFill>
        <p:spPr>
          <a:xfrm>
            <a:off x="8209127" y="3091747"/>
            <a:ext cx="2135397" cy="2176266"/>
          </a:xfrm>
          <a:prstGeom prst="rect">
            <a:avLst/>
          </a:prstGeom>
        </p:spPr>
      </p:pic>
      <p:pic>
        <p:nvPicPr>
          <p:cNvPr id="43" name="Picture 42">
            <a:extLst>
              <a:ext uri="{FF2B5EF4-FFF2-40B4-BE49-F238E27FC236}">
                <a16:creationId xmlns:a16="http://schemas.microsoft.com/office/drawing/2014/main" id="{A1CF1786-0E42-46AA-9DE6-E6516B52235A}"/>
              </a:ext>
            </a:extLst>
          </p:cNvPr>
          <p:cNvPicPr>
            <a:picLocks noChangeAspect="1"/>
          </p:cNvPicPr>
          <p:nvPr/>
        </p:nvPicPr>
        <p:blipFill>
          <a:blip r:embed="rId2"/>
          <a:stretch>
            <a:fillRect/>
          </a:stretch>
        </p:blipFill>
        <p:spPr>
          <a:xfrm>
            <a:off x="8361527" y="3244147"/>
            <a:ext cx="2135397" cy="2176266"/>
          </a:xfrm>
          <a:prstGeom prst="rect">
            <a:avLst/>
          </a:prstGeom>
        </p:spPr>
      </p:pic>
      <p:pic>
        <p:nvPicPr>
          <p:cNvPr id="44" name="Picture 43">
            <a:extLst>
              <a:ext uri="{FF2B5EF4-FFF2-40B4-BE49-F238E27FC236}">
                <a16:creationId xmlns:a16="http://schemas.microsoft.com/office/drawing/2014/main" id="{63A3BA03-22F1-4FE4-B4E7-A247BFBE367F}"/>
              </a:ext>
            </a:extLst>
          </p:cNvPr>
          <p:cNvPicPr>
            <a:picLocks noChangeAspect="1"/>
          </p:cNvPicPr>
          <p:nvPr/>
        </p:nvPicPr>
        <p:blipFill>
          <a:blip r:embed="rId2"/>
          <a:stretch>
            <a:fillRect/>
          </a:stretch>
        </p:blipFill>
        <p:spPr>
          <a:xfrm>
            <a:off x="8513927" y="3396547"/>
            <a:ext cx="2135397" cy="2176266"/>
          </a:xfrm>
          <a:prstGeom prst="rect">
            <a:avLst/>
          </a:prstGeom>
        </p:spPr>
      </p:pic>
      <p:pic>
        <p:nvPicPr>
          <p:cNvPr id="45" name="Picture 44">
            <a:extLst>
              <a:ext uri="{FF2B5EF4-FFF2-40B4-BE49-F238E27FC236}">
                <a16:creationId xmlns:a16="http://schemas.microsoft.com/office/drawing/2014/main" id="{F9DCDF64-CC01-4A23-BCF2-86A21EC9199F}"/>
              </a:ext>
            </a:extLst>
          </p:cNvPr>
          <p:cNvPicPr>
            <a:picLocks noChangeAspect="1"/>
          </p:cNvPicPr>
          <p:nvPr/>
        </p:nvPicPr>
        <p:blipFill>
          <a:blip r:embed="rId2"/>
          <a:stretch>
            <a:fillRect/>
          </a:stretch>
        </p:blipFill>
        <p:spPr>
          <a:xfrm>
            <a:off x="8666327" y="3548947"/>
            <a:ext cx="2135397" cy="2176266"/>
          </a:xfrm>
          <a:prstGeom prst="rect">
            <a:avLst/>
          </a:prstGeom>
        </p:spPr>
      </p:pic>
      <p:pic>
        <p:nvPicPr>
          <p:cNvPr id="46" name="Picture 45">
            <a:extLst>
              <a:ext uri="{FF2B5EF4-FFF2-40B4-BE49-F238E27FC236}">
                <a16:creationId xmlns:a16="http://schemas.microsoft.com/office/drawing/2014/main" id="{7260944C-A883-4E04-AA59-33E1CD570A63}"/>
              </a:ext>
            </a:extLst>
          </p:cNvPr>
          <p:cNvPicPr>
            <a:picLocks noChangeAspect="1"/>
          </p:cNvPicPr>
          <p:nvPr/>
        </p:nvPicPr>
        <p:blipFill>
          <a:blip r:embed="rId2"/>
          <a:stretch>
            <a:fillRect/>
          </a:stretch>
        </p:blipFill>
        <p:spPr>
          <a:xfrm>
            <a:off x="8818727" y="3701347"/>
            <a:ext cx="2135397" cy="2176266"/>
          </a:xfrm>
          <a:prstGeom prst="rect">
            <a:avLst/>
          </a:prstGeom>
        </p:spPr>
      </p:pic>
      <p:pic>
        <p:nvPicPr>
          <p:cNvPr id="47" name="Picture 46">
            <a:extLst>
              <a:ext uri="{FF2B5EF4-FFF2-40B4-BE49-F238E27FC236}">
                <a16:creationId xmlns:a16="http://schemas.microsoft.com/office/drawing/2014/main" id="{A5FFD34E-1A05-424F-B316-181E69AEEBD8}"/>
              </a:ext>
            </a:extLst>
          </p:cNvPr>
          <p:cNvPicPr>
            <a:picLocks noChangeAspect="1"/>
          </p:cNvPicPr>
          <p:nvPr/>
        </p:nvPicPr>
        <p:blipFill>
          <a:blip r:embed="rId2"/>
          <a:stretch>
            <a:fillRect/>
          </a:stretch>
        </p:blipFill>
        <p:spPr>
          <a:xfrm>
            <a:off x="8971127" y="3853747"/>
            <a:ext cx="2135397" cy="2176266"/>
          </a:xfrm>
          <a:prstGeom prst="rect">
            <a:avLst/>
          </a:prstGeom>
        </p:spPr>
      </p:pic>
    </p:spTree>
    <p:extLst>
      <p:ext uri="{BB962C8B-B14F-4D97-AF65-F5344CB8AC3E}">
        <p14:creationId xmlns:p14="http://schemas.microsoft.com/office/powerpoint/2010/main" val="179538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FF723FD-C813-43B8-A1C7-C5455CDC06BC}"/>
              </a:ext>
            </a:extLst>
          </p:cNvPr>
          <p:cNvPicPr>
            <a:picLocks noChangeAspect="1"/>
          </p:cNvPicPr>
          <p:nvPr/>
        </p:nvPicPr>
        <p:blipFill>
          <a:blip r:embed="rId2"/>
          <a:stretch>
            <a:fillRect/>
          </a:stretch>
        </p:blipFill>
        <p:spPr>
          <a:xfrm>
            <a:off x="7076350" y="3343720"/>
            <a:ext cx="5115650" cy="2639284"/>
          </a:xfrm>
          <a:prstGeom prst="rect">
            <a:avLst/>
          </a:prstGeom>
        </p:spPr>
      </p:pic>
      <p:pic>
        <p:nvPicPr>
          <p:cNvPr id="15" name="Picture 14">
            <a:extLst>
              <a:ext uri="{FF2B5EF4-FFF2-40B4-BE49-F238E27FC236}">
                <a16:creationId xmlns:a16="http://schemas.microsoft.com/office/drawing/2014/main" id="{8EFDC4D2-D32B-4BDE-838F-055952EB62DD}"/>
              </a:ext>
            </a:extLst>
          </p:cNvPr>
          <p:cNvPicPr>
            <a:picLocks noChangeAspect="1"/>
          </p:cNvPicPr>
          <p:nvPr/>
        </p:nvPicPr>
        <p:blipFill>
          <a:blip r:embed="rId3"/>
          <a:stretch>
            <a:fillRect/>
          </a:stretch>
        </p:blipFill>
        <p:spPr>
          <a:xfrm>
            <a:off x="7103355" y="199026"/>
            <a:ext cx="5056825" cy="2639284"/>
          </a:xfrm>
          <a:prstGeom prst="rect">
            <a:avLst/>
          </a:prstGeom>
        </p:spPr>
      </p:pic>
      <p:pic>
        <p:nvPicPr>
          <p:cNvPr id="10" name="Picture 9">
            <a:extLst>
              <a:ext uri="{FF2B5EF4-FFF2-40B4-BE49-F238E27FC236}">
                <a16:creationId xmlns:a16="http://schemas.microsoft.com/office/drawing/2014/main" id="{3D29BBB1-B203-496B-9880-083A1D543ED0}"/>
              </a:ext>
            </a:extLst>
          </p:cNvPr>
          <p:cNvPicPr>
            <a:picLocks noChangeAspect="1"/>
          </p:cNvPicPr>
          <p:nvPr/>
        </p:nvPicPr>
        <p:blipFill>
          <a:blip r:embed="rId4"/>
          <a:stretch>
            <a:fillRect/>
          </a:stretch>
        </p:blipFill>
        <p:spPr>
          <a:xfrm>
            <a:off x="1694422" y="56075"/>
            <a:ext cx="2735735" cy="2782235"/>
          </a:xfrm>
          <a:prstGeom prst="rect">
            <a:avLst/>
          </a:prstGeom>
        </p:spPr>
      </p:pic>
      <p:pic>
        <p:nvPicPr>
          <p:cNvPr id="7" name="Picture 6">
            <a:extLst>
              <a:ext uri="{FF2B5EF4-FFF2-40B4-BE49-F238E27FC236}">
                <a16:creationId xmlns:a16="http://schemas.microsoft.com/office/drawing/2014/main" id="{43CD43F9-CDD2-4C6E-898B-0D14F9972CA6}"/>
              </a:ext>
            </a:extLst>
          </p:cNvPr>
          <p:cNvPicPr>
            <a:picLocks noChangeAspect="1"/>
          </p:cNvPicPr>
          <p:nvPr/>
        </p:nvPicPr>
        <p:blipFill>
          <a:blip r:embed="rId5"/>
          <a:stretch>
            <a:fillRect/>
          </a:stretch>
        </p:blipFill>
        <p:spPr>
          <a:xfrm>
            <a:off x="1668949" y="3393851"/>
            <a:ext cx="2697458" cy="2782235"/>
          </a:xfrm>
          <a:prstGeom prst="rect">
            <a:avLst/>
          </a:prstGeom>
        </p:spPr>
      </p:pic>
      <p:sp>
        <p:nvSpPr>
          <p:cNvPr id="2" name="Title 1">
            <a:extLst>
              <a:ext uri="{FF2B5EF4-FFF2-40B4-BE49-F238E27FC236}">
                <a16:creationId xmlns:a16="http://schemas.microsoft.com/office/drawing/2014/main" id="{41C6B983-34B0-4882-B1AA-F7DF50566975}"/>
              </a:ext>
            </a:extLst>
          </p:cNvPr>
          <p:cNvSpPr>
            <a:spLocks noGrp="1"/>
          </p:cNvSpPr>
          <p:nvPr>
            <p:ph type="title"/>
          </p:nvPr>
        </p:nvSpPr>
        <p:spPr>
          <a:xfrm>
            <a:off x="187545" y="112530"/>
            <a:ext cx="2386905" cy="1248957"/>
          </a:xfrm>
        </p:spPr>
        <p:txBody>
          <a:bodyPr/>
          <a:lstStyle/>
          <a:p>
            <a:r>
              <a:rPr lang="en-US" dirty="0"/>
              <a:t>Before</a:t>
            </a:r>
          </a:p>
        </p:txBody>
      </p:sp>
      <p:sp>
        <p:nvSpPr>
          <p:cNvPr id="4" name="Date Placeholder 3">
            <a:extLst>
              <a:ext uri="{FF2B5EF4-FFF2-40B4-BE49-F238E27FC236}">
                <a16:creationId xmlns:a16="http://schemas.microsoft.com/office/drawing/2014/main" id="{5DEFC48A-96E2-40E0-A9AC-0368F707F137}"/>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EBCBC546-6F17-428A-AD2E-12E7B1BBDBB5}"/>
              </a:ext>
            </a:extLst>
          </p:cNvPr>
          <p:cNvSpPr>
            <a:spLocks noGrp="1"/>
          </p:cNvSpPr>
          <p:nvPr>
            <p:ph type="ftr" sz="quarter" idx="11"/>
          </p:nvPr>
        </p:nvSpPr>
        <p:spPr/>
        <p:txBody>
          <a:bodyPr/>
          <a:lstStyle/>
          <a:p>
            <a:r>
              <a:rPr lang="en-US"/>
              <a:t>Training a Conv Net to Focus the Microscope</a:t>
            </a:r>
          </a:p>
        </p:txBody>
      </p:sp>
      <p:pic>
        <p:nvPicPr>
          <p:cNvPr id="6" name="Picture 5">
            <a:extLst>
              <a:ext uri="{FF2B5EF4-FFF2-40B4-BE49-F238E27FC236}">
                <a16:creationId xmlns:a16="http://schemas.microsoft.com/office/drawing/2014/main" id="{129AD186-B420-44E5-AF9C-1EF4541663B5}"/>
              </a:ext>
            </a:extLst>
          </p:cNvPr>
          <p:cNvPicPr>
            <a:picLocks noChangeAspect="1"/>
          </p:cNvPicPr>
          <p:nvPr/>
        </p:nvPicPr>
        <p:blipFill>
          <a:blip r:embed="rId6"/>
          <a:stretch>
            <a:fillRect/>
          </a:stretch>
        </p:blipFill>
        <p:spPr>
          <a:xfrm>
            <a:off x="4239882" y="3640573"/>
            <a:ext cx="2820510" cy="1226729"/>
          </a:xfrm>
          <a:prstGeom prst="rect">
            <a:avLst/>
          </a:prstGeom>
        </p:spPr>
      </p:pic>
      <p:sp>
        <p:nvSpPr>
          <p:cNvPr id="8" name="Title 1">
            <a:extLst>
              <a:ext uri="{FF2B5EF4-FFF2-40B4-BE49-F238E27FC236}">
                <a16:creationId xmlns:a16="http://schemas.microsoft.com/office/drawing/2014/main" id="{000A58F8-BCBD-4AD9-9CFD-B707EC680517}"/>
              </a:ext>
            </a:extLst>
          </p:cNvPr>
          <p:cNvSpPr txBox="1">
            <a:spLocks/>
          </p:cNvSpPr>
          <p:nvPr/>
        </p:nvSpPr>
        <p:spPr>
          <a:xfrm>
            <a:off x="319969" y="3715063"/>
            <a:ext cx="4648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After</a:t>
            </a:r>
          </a:p>
        </p:txBody>
      </p:sp>
      <p:pic>
        <p:nvPicPr>
          <p:cNvPr id="11" name="Picture 10">
            <a:extLst>
              <a:ext uri="{FF2B5EF4-FFF2-40B4-BE49-F238E27FC236}">
                <a16:creationId xmlns:a16="http://schemas.microsoft.com/office/drawing/2014/main" id="{6B56E6A8-E268-4CC4-9FF0-CFCBE11D4F68}"/>
              </a:ext>
            </a:extLst>
          </p:cNvPr>
          <p:cNvPicPr>
            <a:picLocks noChangeAspect="1"/>
          </p:cNvPicPr>
          <p:nvPr/>
        </p:nvPicPr>
        <p:blipFill>
          <a:blip r:embed="rId7"/>
          <a:stretch>
            <a:fillRect/>
          </a:stretch>
        </p:blipFill>
        <p:spPr>
          <a:xfrm>
            <a:off x="4269651" y="282645"/>
            <a:ext cx="3005286" cy="1325564"/>
          </a:xfrm>
          <a:prstGeom prst="rect">
            <a:avLst/>
          </a:prstGeom>
        </p:spPr>
      </p:pic>
    </p:spTree>
    <p:extLst>
      <p:ext uri="{BB962C8B-B14F-4D97-AF65-F5344CB8AC3E}">
        <p14:creationId xmlns:p14="http://schemas.microsoft.com/office/powerpoint/2010/main" val="3789407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4586-4A8B-4D44-8551-32A2B05FE5AB}"/>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A4CD57D5-A7E5-4F5F-ACEA-3BF4533CB986}"/>
              </a:ext>
            </a:extLst>
          </p:cNvPr>
          <p:cNvSpPr>
            <a:spLocks noGrp="1"/>
          </p:cNvSpPr>
          <p:nvPr>
            <p:ph idx="1"/>
          </p:nvPr>
        </p:nvSpPr>
        <p:spPr/>
        <p:txBody>
          <a:bodyPr/>
          <a:lstStyle/>
          <a:p>
            <a:r>
              <a:rPr lang="en-US" dirty="0"/>
              <a:t>More training with bias correction to get better identification of in-focus images</a:t>
            </a:r>
          </a:p>
          <a:p>
            <a:r>
              <a:rPr lang="en-US" dirty="0"/>
              <a:t>Identify source of the bias towards above focus errors</a:t>
            </a:r>
          </a:p>
          <a:p>
            <a:r>
              <a:rPr lang="en-US" dirty="0"/>
              <a:t>Build and train a model from scratch that will accept greyscale images</a:t>
            </a:r>
          </a:p>
          <a:p>
            <a:pPr lvl="1"/>
            <a:r>
              <a:rPr lang="en-US" dirty="0"/>
              <a:t>Modify a pre-made model to accept greyscale and train from scratch</a:t>
            </a:r>
          </a:p>
        </p:txBody>
      </p:sp>
      <p:sp>
        <p:nvSpPr>
          <p:cNvPr id="4" name="Date Placeholder 3">
            <a:extLst>
              <a:ext uri="{FF2B5EF4-FFF2-40B4-BE49-F238E27FC236}">
                <a16:creationId xmlns:a16="http://schemas.microsoft.com/office/drawing/2014/main" id="{5023A111-E83E-4042-9BE7-1CC0FF0B3189}"/>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8A97D2D8-C5E3-4352-BC5D-A3DF47195A8C}"/>
              </a:ext>
            </a:extLst>
          </p:cNvPr>
          <p:cNvSpPr>
            <a:spLocks noGrp="1"/>
          </p:cNvSpPr>
          <p:nvPr>
            <p:ph type="ftr" sz="quarter" idx="11"/>
          </p:nvPr>
        </p:nvSpPr>
        <p:spPr/>
        <p:txBody>
          <a:bodyPr/>
          <a:lstStyle/>
          <a:p>
            <a:r>
              <a:rPr lang="en-US"/>
              <a:t>Training a Conv Net to Focus the Microscope</a:t>
            </a:r>
          </a:p>
        </p:txBody>
      </p:sp>
    </p:spTree>
    <p:extLst>
      <p:ext uri="{BB962C8B-B14F-4D97-AF65-F5344CB8AC3E}">
        <p14:creationId xmlns:p14="http://schemas.microsoft.com/office/powerpoint/2010/main" val="3574149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EC03C-012F-4D1D-92B4-71498B5E52EE}"/>
              </a:ext>
            </a:extLst>
          </p:cNvPr>
          <p:cNvSpPr>
            <a:spLocks noGrp="1"/>
          </p:cNvSpPr>
          <p:nvPr>
            <p:ph type="title"/>
          </p:nvPr>
        </p:nvSpPr>
        <p:spPr/>
        <p:txBody>
          <a:bodyPr/>
          <a:lstStyle/>
          <a:p>
            <a:r>
              <a:rPr lang="en-US" dirty="0"/>
              <a:t>Any Additional Questions?</a:t>
            </a:r>
          </a:p>
        </p:txBody>
      </p:sp>
      <p:sp>
        <p:nvSpPr>
          <p:cNvPr id="4" name="Date Placeholder 3">
            <a:extLst>
              <a:ext uri="{FF2B5EF4-FFF2-40B4-BE49-F238E27FC236}">
                <a16:creationId xmlns:a16="http://schemas.microsoft.com/office/drawing/2014/main" id="{603B2B3B-72F2-41B7-A7F5-D8011118138F}"/>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B5DB6B46-E108-4981-A7E6-0E6B0931F22D}"/>
              </a:ext>
            </a:extLst>
          </p:cNvPr>
          <p:cNvSpPr>
            <a:spLocks noGrp="1"/>
          </p:cNvSpPr>
          <p:nvPr>
            <p:ph type="ftr" sz="quarter" idx="11"/>
          </p:nvPr>
        </p:nvSpPr>
        <p:spPr/>
        <p:txBody>
          <a:bodyPr/>
          <a:lstStyle/>
          <a:p>
            <a:r>
              <a:rPr lang="en-US"/>
              <a:t>Training a Conv Net to Focus the Microscope</a:t>
            </a:r>
          </a:p>
        </p:txBody>
      </p:sp>
      <p:pic>
        <p:nvPicPr>
          <p:cNvPr id="7" name="Picture 6">
            <a:extLst>
              <a:ext uri="{FF2B5EF4-FFF2-40B4-BE49-F238E27FC236}">
                <a16:creationId xmlns:a16="http://schemas.microsoft.com/office/drawing/2014/main" id="{84632679-19A5-473B-AE56-8EF80F165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052" y="807484"/>
            <a:ext cx="3932274" cy="5243032"/>
          </a:xfrm>
          <a:prstGeom prst="rect">
            <a:avLst/>
          </a:prstGeom>
        </p:spPr>
      </p:pic>
    </p:spTree>
    <p:extLst>
      <p:ext uri="{BB962C8B-B14F-4D97-AF65-F5344CB8AC3E}">
        <p14:creationId xmlns:p14="http://schemas.microsoft.com/office/powerpoint/2010/main" val="352009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5B04-180C-410D-8579-C70D3B2B5661}"/>
              </a:ext>
            </a:extLst>
          </p:cNvPr>
          <p:cNvSpPr>
            <a:spLocks noGrp="1"/>
          </p:cNvSpPr>
          <p:nvPr>
            <p:ph type="title"/>
          </p:nvPr>
        </p:nvSpPr>
        <p:spPr/>
        <p:txBody>
          <a:bodyPr/>
          <a:lstStyle/>
          <a:p>
            <a:r>
              <a:rPr lang="en-US" dirty="0"/>
              <a:t>Problem</a:t>
            </a:r>
          </a:p>
        </p:txBody>
      </p:sp>
      <p:sp>
        <p:nvSpPr>
          <p:cNvPr id="4" name="Date Placeholder 3">
            <a:extLst>
              <a:ext uri="{FF2B5EF4-FFF2-40B4-BE49-F238E27FC236}">
                <a16:creationId xmlns:a16="http://schemas.microsoft.com/office/drawing/2014/main" id="{6A86EFEC-A487-4F8C-86CC-EBDE54243C98}"/>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D8185794-0D5E-494F-BABF-EF3694CD8EA1}"/>
              </a:ext>
            </a:extLst>
          </p:cNvPr>
          <p:cNvSpPr>
            <a:spLocks noGrp="1"/>
          </p:cNvSpPr>
          <p:nvPr>
            <p:ph type="ftr" sz="quarter" idx="11"/>
          </p:nvPr>
        </p:nvSpPr>
        <p:spPr/>
        <p:txBody>
          <a:bodyPr/>
          <a:lstStyle/>
          <a:p>
            <a:r>
              <a:rPr lang="en-US"/>
              <a:t>Training a Conv Net to Focus the Microscope</a:t>
            </a:r>
          </a:p>
        </p:txBody>
      </p:sp>
      <p:pic>
        <p:nvPicPr>
          <p:cNvPr id="8" name="Picture 7">
            <a:extLst>
              <a:ext uri="{FF2B5EF4-FFF2-40B4-BE49-F238E27FC236}">
                <a16:creationId xmlns:a16="http://schemas.microsoft.com/office/drawing/2014/main" id="{7FFB4958-4316-4B9C-B14A-FB83A161E9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848114" y="1588424"/>
            <a:ext cx="4114799" cy="3471861"/>
          </a:xfrm>
          <a:prstGeom prst="rect">
            <a:avLst/>
          </a:prstGeom>
        </p:spPr>
      </p:pic>
      <p:pic>
        <p:nvPicPr>
          <p:cNvPr id="10" name="Picture 9">
            <a:extLst>
              <a:ext uri="{FF2B5EF4-FFF2-40B4-BE49-F238E27FC236}">
                <a16:creationId xmlns:a16="http://schemas.microsoft.com/office/drawing/2014/main" id="{E8E49AC7-A14F-4169-A2CC-BE265CC6E12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236749" y="1588424"/>
            <a:ext cx="4114799" cy="3471861"/>
          </a:xfrm>
          <a:prstGeom prst="rect">
            <a:avLst/>
          </a:prstGeom>
        </p:spPr>
      </p:pic>
      <p:sp>
        <p:nvSpPr>
          <p:cNvPr id="11" name="TextBox 10">
            <a:extLst>
              <a:ext uri="{FF2B5EF4-FFF2-40B4-BE49-F238E27FC236}">
                <a16:creationId xmlns:a16="http://schemas.microsoft.com/office/drawing/2014/main" id="{FB36CEEC-DD3B-4361-ABDB-1F6653B1235A}"/>
              </a:ext>
            </a:extLst>
          </p:cNvPr>
          <p:cNvSpPr txBox="1"/>
          <p:nvPr/>
        </p:nvSpPr>
        <p:spPr>
          <a:xfrm>
            <a:off x="2097007" y="5154319"/>
            <a:ext cx="1122575" cy="369332"/>
          </a:xfrm>
          <a:prstGeom prst="rect">
            <a:avLst/>
          </a:prstGeom>
          <a:noFill/>
        </p:spPr>
        <p:txBody>
          <a:bodyPr wrap="square" rtlCol="0">
            <a:spAutoFit/>
          </a:bodyPr>
          <a:lstStyle/>
          <a:p>
            <a:r>
              <a:rPr lang="en-US" dirty="0"/>
              <a:t>In focus</a:t>
            </a:r>
          </a:p>
        </p:txBody>
      </p:sp>
      <p:sp>
        <p:nvSpPr>
          <p:cNvPr id="12" name="TextBox 11">
            <a:extLst>
              <a:ext uri="{FF2B5EF4-FFF2-40B4-BE49-F238E27FC236}">
                <a16:creationId xmlns:a16="http://schemas.microsoft.com/office/drawing/2014/main" id="{D3F25538-C164-4307-A374-1DAEDDADB5DC}"/>
              </a:ext>
            </a:extLst>
          </p:cNvPr>
          <p:cNvSpPr txBox="1"/>
          <p:nvPr/>
        </p:nvSpPr>
        <p:spPr>
          <a:xfrm>
            <a:off x="6516604" y="5127980"/>
            <a:ext cx="3827282" cy="923330"/>
          </a:xfrm>
          <a:prstGeom prst="rect">
            <a:avLst/>
          </a:prstGeom>
          <a:noFill/>
        </p:spPr>
        <p:txBody>
          <a:bodyPr wrap="square" rtlCol="0">
            <a:spAutoFit/>
          </a:bodyPr>
          <a:lstStyle/>
          <a:p>
            <a:r>
              <a:rPr lang="en-US" dirty="0"/>
              <a:t>Out of focus</a:t>
            </a:r>
          </a:p>
          <a:p>
            <a:pPr marL="285750" indent="-285750">
              <a:buFont typeface="Arial" panose="020B0604020202020204" pitchFamily="34" charset="0"/>
              <a:buChar char="•"/>
            </a:pPr>
            <a:r>
              <a:rPr lang="en-US" dirty="0"/>
              <a:t>Which direction, above or below?</a:t>
            </a:r>
          </a:p>
          <a:p>
            <a:pPr marL="285750" indent="-285750">
              <a:buFont typeface="Arial" panose="020B0604020202020204" pitchFamily="34" charset="0"/>
              <a:buChar char="•"/>
            </a:pPr>
            <a:r>
              <a:rPr lang="en-US" dirty="0"/>
              <a:t>How many focal planes to move?</a:t>
            </a:r>
          </a:p>
        </p:txBody>
      </p:sp>
    </p:spTree>
    <p:extLst>
      <p:ext uri="{BB962C8B-B14F-4D97-AF65-F5344CB8AC3E}">
        <p14:creationId xmlns:p14="http://schemas.microsoft.com/office/powerpoint/2010/main" val="3821724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2603-98EB-4715-84BF-4563742DF7A3}"/>
              </a:ext>
            </a:extLst>
          </p:cNvPr>
          <p:cNvSpPr>
            <a:spLocks noGrp="1"/>
          </p:cNvSpPr>
          <p:nvPr>
            <p:ph type="title"/>
          </p:nvPr>
        </p:nvSpPr>
        <p:spPr/>
        <p:txBody>
          <a:bodyPr/>
          <a:lstStyle/>
          <a:p>
            <a:r>
              <a:rPr lang="en-US" dirty="0"/>
              <a:t>Idea</a:t>
            </a:r>
          </a:p>
        </p:txBody>
      </p:sp>
      <p:sp>
        <p:nvSpPr>
          <p:cNvPr id="3" name="Content Placeholder 2">
            <a:extLst>
              <a:ext uri="{FF2B5EF4-FFF2-40B4-BE49-F238E27FC236}">
                <a16:creationId xmlns:a16="http://schemas.microsoft.com/office/drawing/2014/main" id="{C7A5A6CB-98DC-4CF0-B97C-1EDA3A572E25}"/>
              </a:ext>
            </a:extLst>
          </p:cNvPr>
          <p:cNvSpPr>
            <a:spLocks noGrp="1"/>
          </p:cNvSpPr>
          <p:nvPr>
            <p:ph idx="1"/>
          </p:nvPr>
        </p:nvSpPr>
        <p:spPr/>
        <p:txBody>
          <a:bodyPr/>
          <a:lstStyle/>
          <a:p>
            <a:r>
              <a:rPr lang="en-US" dirty="0"/>
              <a:t>Train a convolutional neural network to detect good vs. bad focus and tell the microscope how many focus planes to move to correct it</a:t>
            </a:r>
          </a:p>
          <a:p>
            <a:r>
              <a:rPr lang="en-US" dirty="0"/>
              <a:t>Convolutional neural net well suited for image classification</a:t>
            </a:r>
          </a:p>
          <a:p>
            <a:pPr lvl="1"/>
            <a:r>
              <a:rPr lang="en-US" dirty="0"/>
              <a:t>Can use a pre-trained network, a pre-defined network trained from scratch, or build and train a new network</a:t>
            </a:r>
          </a:p>
          <a:p>
            <a:pPr lvl="1"/>
            <a:r>
              <a:rPr lang="en-US" dirty="0"/>
              <a:t>Pre-trained networks are feature detectors – detect edges, curves, etc. Need a much smaller amount of training to learn how to classify based on the features they are already trained to recognize</a:t>
            </a:r>
          </a:p>
          <a:p>
            <a:r>
              <a:rPr lang="en-US" dirty="0"/>
              <a:t>Based on organization of the visual system</a:t>
            </a:r>
          </a:p>
          <a:p>
            <a:endParaRPr lang="en-US" dirty="0"/>
          </a:p>
          <a:p>
            <a:pPr marL="0" indent="0">
              <a:buNone/>
            </a:pPr>
            <a:endParaRPr lang="en-US" dirty="0"/>
          </a:p>
          <a:p>
            <a:endParaRPr lang="en-US" dirty="0"/>
          </a:p>
          <a:p>
            <a:endParaRPr lang="en-US" dirty="0"/>
          </a:p>
        </p:txBody>
      </p:sp>
      <p:sp>
        <p:nvSpPr>
          <p:cNvPr id="4" name="Date Placeholder 3">
            <a:extLst>
              <a:ext uri="{FF2B5EF4-FFF2-40B4-BE49-F238E27FC236}">
                <a16:creationId xmlns:a16="http://schemas.microsoft.com/office/drawing/2014/main" id="{DC95D611-8CD2-42D2-817D-642488E694D6}"/>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59379715-C781-4EEA-AC60-0FCED4BFC683}"/>
              </a:ext>
            </a:extLst>
          </p:cNvPr>
          <p:cNvSpPr>
            <a:spLocks noGrp="1"/>
          </p:cNvSpPr>
          <p:nvPr>
            <p:ph type="ftr" sz="quarter" idx="11"/>
          </p:nvPr>
        </p:nvSpPr>
        <p:spPr/>
        <p:txBody>
          <a:bodyPr/>
          <a:lstStyle/>
          <a:p>
            <a:r>
              <a:rPr lang="en-US"/>
              <a:t>Training a Conv Net to Focus the Microscope</a:t>
            </a:r>
          </a:p>
        </p:txBody>
      </p:sp>
    </p:spTree>
    <p:extLst>
      <p:ext uri="{BB962C8B-B14F-4D97-AF65-F5344CB8AC3E}">
        <p14:creationId xmlns:p14="http://schemas.microsoft.com/office/powerpoint/2010/main" val="3575071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2B9D-BE4E-49E4-9711-23491BD4FBBF}"/>
              </a:ext>
            </a:extLst>
          </p:cNvPr>
          <p:cNvSpPr>
            <a:spLocks noGrp="1"/>
          </p:cNvSpPr>
          <p:nvPr>
            <p:ph type="title"/>
          </p:nvPr>
        </p:nvSpPr>
        <p:spPr/>
        <p:txBody>
          <a:bodyPr/>
          <a:lstStyle/>
          <a:p>
            <a:r>
              <a:rPr lang="en-US" dirty="0"/>
              <a:t>Conv Net Overview</a:t>
            </a:r>
          </a:p>
        </p:txBody>
      </p:sp>
      <p:sp>
        <p:nvSpPr>
          <p:cNvPr id="4" name="Date Placeholder 3">
            <a:extLst>
              <a:ext uri="{FF2B5EF4-FFF2-40B4-BE49-F238E27FC236}">
                <a16:creationId xmlns:a16="http://schemas.microsoft.com/office/drawing/2014/main" id="{FBDECE32-51E1-48E1-A414-308BEF9F90A0}"/>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1FCD0EA9-9168-4C88-81E3-255D242A0A44}"/>
              </a:ext>
            </a:extLst>
          </p:cNvPr>
          <p:cNvSpPr>
            <a:spLocks noGrp="1"/>
          </p:cNvSpPr>
          <p:nvPr>
            <p:ph type="ftr" sz="quarter" idx="11"/>
          </p:nvPr>
        </p:nvSpPr>
        <p:spPr/>
        <p:txBody>
          <a:bodyPr/>
          <a:lstStyle/>
          <a:p>
            <a:r>
              <a:rPr lang="en-US"/>
              <a:t>Training a Conv Net to Focus the Microscope</a:t>
            </a:r>
          </a:p>
        </p:txBody>
      </p:sp>
      <p:pic>
        <p:nvPicPr>
          <p:cNvPr id="6" name="Picture 5">
            <a:extLst>
              <a:ext uri="{FF2B5EF4-FFF2-40B4-BE49-F238E27FC236}">
                <a16:creationId xmlns:a16="http://schemas.microsoft.com/office/drawing/2014/main" id="{050D4497-8ADB-48F4-B128-65C81FA98B4F}"/>
              </a:ext>
            </a:extLst>
          </p:cNvPr>
          <p:cNvPicPr>
            <a:picLocks noChangeAspect="1"/>
          </p:cNvPicPr>
          <p:nvPr/>
        </p:nvPicPr>
        <p:blipFill>
          <a:blip r:embed="rId3"/>
          <a:stretch>
            <a:fillRect/>
          </a:stretch>
        </p:blipFill>
        <p:spPr>
          <a:xfrm>
            <a:off x="677257" y="2305055"/>
            <a:ext cx="10288840" cy="2455544"/>
          </a:xfrm>
          <a:prstGeom prst="rect">
            <a:avLst/>
          </a:prstGeom>
        </p:spPr>
      </p:pic>
      <p:sp>
        <p:nvSpPr>
          <p:cNvPr id="7" name="TextBox 6">
            <a:extLst>
              <a:ext uri="{FF2B5EF4-FFF2-40B4-BE49-F238E27FC236}">
                <a16:creationId xmlns:a16="http://schemas.microsoft.com/office/drawing/2014/main" id="{181E009E-2853-4D3A-9563-5629306D5121}"/>
              </a:ext>
            </a:extLst>
          </p:cNvPr>
          <p:cNvSpPr txBox="1"/>
          <p:nvPr/>
        </p:nvSpPr>
        <p:spPr>
          <a:xfrm>
            <a:off x="1403810" y="1736261"/>
            <a:ext cx="3234178" cy="523220"/>
          </a:xfrm>
          <a:prstGeom prst="rect">
            <a:avLst/>
          </a:prstGeom>
          <a:noFill/>
        </p:spPr>
        <p:txBody>
          <a:bodyPr wrap="square" rtlCol="0">
            <a:spAutoFit/>
          </a:bodyPr>
          <a:lstStyle/>
          <a:p>
            <a:r>
              <a:rPr lang="en-US" sz="2800" dirty="0"/>
              <a:t>Regular Neural Net</a:t>
            </a:r>
          </a:p>
        </p:txBody>
      </p:sp>
      <p:sp>
        <p:nvSpPr>
          <p:cNvPr id="8" name="TextBox 7">
            <a:extLst>
              <a:ext uri="{FF2B5EF4-FFF2-40B4-BE49-F238E27FC236}">
                <a16:creationId xmlns:a16="http://schemas.microsoft.com/office/drawing/2014/main" id="{39A28337-E7DB-4942-B1A3-7BF0DC590A66}"/>
              </a:ext>
            </a:extLst>
          </p:cNvPr>
          <p:cNvSpPr txBox="1"/>
          <p:nvPr/>
        </p:nvSpPr>
        <p:spPr>
          <a:xfrm>
            <a:off x="6788085" y="1781835"/>
            <a:ext cx="3864203" cy="523220"/>
          </a:xfrm>
          <a:prstGeom prst="rect">
            <a:avLst/>
          </a:prstGeom>
          <a:noFill/>
        </p:spPr>
        <p:txBody>
          <a:bodyPr wrap="square" rtlCol="0">
            <a:spAutoFit/>
          </a:bodyPr>
          <a:lstStyle/>
          <a:p>
            <a:r>
              <a:rPr lang="en-US" sz="2800" dirty="0"/>
              <a:t>Convolutional Neural Net</a:t>
            </a:r>
          </a:p>
        </p:txBody>
      </p:sp>
      <p:sp>
        <p:nvSpPr>
          <p:cNvPr id="9" name="TextBox 8">
            <a:extLst>
              <a:ext uri="{FF2B5EF4-FFF2-40B4-BE49-F238E27FC236}">
                <a16:creationId xmlns:a16="http://schemas.microsoft.com/office/drawing/2014/main" id="{08BB9092-7094-4B44-905C-FDB27F84AD72}"/>
              </a:ext>
            </a:extLst>
          </p:cNvPr>
          <p:cNvSpPr txBox="1"/>
          <p:nvPr/>
        </p:nvSpPr>
        <p:spPr>
          <a:xfrm>
            <a:off x="575035" y="4920792"/>
            <a:ext cx="5693790" cy="276999"/>
          </a:xfrm>
          <a:prstGeom prst="rect">
            <a:avLst/>
          </a:prstGeom>
          <a:noFill/>
        </p:spPr>
        <p:txBody>
          <a:bodyPr wrap="square" rtlCol="0">
            <a:spAutoFit/>
          </a:bodyPr>
          <a:lstStyle/>
          <a:p>
            <a:r>
              <a:rPr lang="en-US" sz="1200" dirty="0"/>
              <a:t>Image from Stanford CS231 (</a:t>
            </a:r>
            <a:r>
              <a:rPr lang="en-US" sz="1200" dirty="0">
                <a:hlinkClick r:id="rId4"/>
              </a:rPr>
              <a:t>http://cs231n.github.io/convolutional-networks/</a:t>
            </a:r>
            <a:r>
              <a:rPr lang="en-US" sz="1200" dirty="0"/>
              <a:t>)</a:t>
            </a:r>
          </a:p>
        </p:txBody>
      </p:sp>
      <p:sp>
        <p:nvSpPr>
          <p:cNvPr id="10" name="TextBox 9">
            <a:extLst>
              <a:ext uri="{FF2B5EF4-FFF2-40B4-BE49-F238E27FC236}">
                <a16:creationId xmlns:a16="http://schemas.microsoft.com/office/drawing/2014/main" id="{7E2BF4BA-4B6B-4FC3-96CE-0F85FB24305B}"/>
              </a:ext>
            </a:extLst>
          </p:cNvPr>
          <p:cNvSpPr txBox="1"/>
          <p:nvPr/>
        </p:nvSpPr>
        <p:spPr>
          <a:xfrm>
            <a:off x="329938" y="5344998"/>
            <a:ext cx="5109328" cy="923330"/>
          </a:xfrm>
          <a:prstGeom prst="rect">
            <a:avLst/>
          </a:prstGeom>
          <a:noFill/>
        </p:spPr>
        <p:txBody>
          <a:bodyPr wrap="square" rtlCol="0">
            <a:spAutoFit/>
          </a:bodyPr>
          <a:lstStyle/>
          <a:p>
            <a:r>
              <a:rPr lang="en-US" dirty="0"/>
              <a:t>Each of the layers in the regular net is fully connected, this causes rapid increase in the number of weights</a:t>
            </a:r>
          </a:p>
        </p:txBody>
      </p:sp>
      <p:sp>
        <p:nvSpPr>
          <p:cNvPr id="12" name="TextBox 11">
            <a:extLst>
              <a:ext uri="{FF2B5EF4-FFF2-40B4-BE49-F238E27FC236}">
                <a16:creationId xmlns:a16="http://schemas.microsoft.com/office/drawing/2014/main" id="{72AAF66D-9D7A-4BE7-8D72-50BCA718EB39}"/>
              </a:ext>
            </a:extLst>
          </p:cNvPr>
          <p:cNvSpPr txBox="1"/>
          <p:nvPr/>
        </p:nvSpPr>
        <p:spPr>
          <a:xfrm>
            <a:off x="8274286" y="4883333"/>
            <a:ext cx="3715365" cy="923330"/>
          </a:xfrm>
          <a:prstGeom prst="rect">
            <a:avLst/>
          </a:prstGeom>
          <a:noFill/>
        </p:spPr>
        <p:txBody>
          <a:bodyPr wrap="square" rtlCol="0">
            <a:spAutoFit/>
          </a:bodyPr>
          <a:lstStyle/>
          <a:p>
            <a:r>
              <a:rPr lang="en-US" dirty="0"/>
              <a:t>In a classification problem, output is a vector of probabilities corresponding to the classes</a:t>
            </a:r>
          </a:p>
        </p:txBody>
      </p:sp>
    </p:spTree>
    <p:extLst>
      <p:ext uri="{BB962C8B-B14F-4D97-AF65-F5344CB8AC3E}">
        <p14:creationId xmlns:p14="http://schemas.microsoft.com/office/powerpoint/2010/main" val="4068741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35BF-1B20-44B7-8EA4-3F3D4B9A6C31}"/>
              </a:ext>
            </a:extLst>
          </p:cNvPr>
          <p:cNvSpPr>
            <a:spLocks noGrp="1"/>
          </p:cNvSpPr>
          <p:nvPr>
            <p:ph type="title"/>
          </p:nvPr>
        </p:nvSpPr>
        <p:spPr/>
        <p:txBody>
          <a:bodyPr/>
          <a:lstStyle/>
          <a:p>
            <a:r>
              <a:rPr lang="en-US" dirty="0"/>
              <a:t>Conv Net Overview</a:t>
            </a:r>
          </a:p>
        </p:txBody>
      </p:sp>
      <p:sp>
        <p:nvSpPr>
          <p:cNvPr id="7" name="Content Placeholder 6">
            <a:extLst>
              <a:ext uri="{FF2B5EF4-FFF2-40B4-BE49-F238E27FC236}">
                <a16:creationId xmlns:a16="http://schemas.microsoft.com/office/drawing/2014/main" id="{C1D4AA8D-5587-41DB-BF5C-20D9611F2C79}"/>
              </a:ext>
            </a:extLst>
          </p:cNvPr>
          <p:cNvSpPr>
            <a:spLocks noGrp="1"/>
          </p:cNvSpPr>
          <p:nvPr>
            <p:ph idx="1"/>
          </p:nvPr>
        </p:nvSpPr>
        <p:spPr>
          <a:xfrm>
            <a:off x="5203596" y="1847850"/>
            <a:ext cx="6150204" cy="4351338"/>
          </a:xfrm>
        </p:spPr>
        <p:txBody>
          <a:bodyPr/>
          <a:lstStyle/>
          <a:p>
            <a:r>
              <a:rPr lang="en-US" dirty="0"/>
              <a:t>Each “neuron” is only connected to a small part of the preceding layer</a:t>
            </a:r>
          </a:p>
          <a:p>
            <a:r>
              <a:rPr lang="en-US" dirty="0"/>
              <a:t>Depth corresponds to feature detectors</a:t>
            </a:r>
          </a:p>
          <a:p>
            <a:r>
              <a:rPr lang="en-US" dirty="0"/>
              <a:t>Major simplifying assumption is that if something matters in one part of the input, it matters in the rest so gradient can be convolved over the entire section</a:t>
            </a:r>
          </a:p>
          <a:p>
            <a:pPr lvl="1"/>
            <a:r>
              <a:rPr lang="en-US" dirty="0"/>
              <a:t>Why these are “convolutional” as opposed to regular neural networks</a:t>
            </a:r>
          </a:p>
        </p:txBody>
      </p:sp>
      <p:sp>
        <p:nvSpPr>
          <p:cNvPr id="4" name="Date Placeholder 3">
            <a:extLst>
              <a:ext uri="{FF2B5EF4-FFF2-40B4-BE49-F238E27FC236}">
                <a16:creationId xmlns:a16="http://schemas.microsoft.com/office/drawing/2014/main" id="{8A64E84F-5369-48D4-8920-650C1FBB47F8}"/>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260E0A45-47ED-42EF-ABBC-DC4A005B31F0}"/>
              </a:ext>
            </a:extLst>
          </p:cNvPr>
          <p:cNvSpPr>
            <a:spLocks noGrp="1"/>
          </p:cNvSpPr>
          <p:nvPr>
            <p:ph type="ftr" sz="quarter" idx="11"/>
          </p:nvPr>
        </p:nvSpPr>
        <p:spPr/>
        <p:txBody>
          <a:bodyPr/>
          <a:lstStyle/>
          <a:p>
            <a:r>
              <a:rPr lang="en-US"/>
              <a:t>Training a Conv Net to Focus the Microscope</a:t>
            </a:r>
          </a:p>
        </p:txBody>
      </p:sp>
      <p:pic>
        <p:nvPicPr>
          <p:cNvPr id="6" name="Picture 5">
            <a:extLst>
              <a:ext uri="{FF2B5EF4-FFF2-40B4-BE49-F238E27FC236}">
                <a16:creationId xmlns:a16="http://schemas.microsoft.com/office/drawing/2014/main" id="{D6953EDB-A24F-4232-A3A9-6CFF322201C2}"/>
              </a:ext>
            </a:extLst>
          </p:cNvPr>
          <p:cNvPicPr>
            <a:picLocks noChangeAspect="1"/>
          </p:cNvPicPr>
          <p:nvPr/>
        </p:nvPicPr>
        <p:blipFill>
          <a:blip r:embed="rId2"/>
          <a:stretch>
            <a:fillRect/>
          </a:stretch>
        </p:blipFill>
        <p:spPr>
          <a:xfrm>
            <a:off x="716290" y="1769539"/>
            <a:ext cx="3990975" cy="2809875"/>
          </a:xfrm>
          <a:prstGeom prst="rect">
            <a:avLst/>
          </a:prstGeom>
        </p:spPr>
      </p:pic>
      <p:sp>
        <p:nvSpPr>
          <p:cNvPr id="8" name="TextBox 7">
            <a:extLst>
              <a:ext uri="{FF2B5EF4-FFF2-40B4-BE49-F238E27FC236}">
                <a16:creationId xmlns:a16="http://schemas.microsoft.com/office/drawing/2014/main" id="{1234508E-AACD-4B0B-8E33-489FD944F3B0}"/>
              </a:ext>
            </a:extLst>
          </p:cNvPr>
          <p:cNvSpPr txBox="1"/>
          <p:nvPr/>
        </p:nvSpPr>
        <p:spPr>
          <a:xfrm>
            <a:off x="160365" y="4867629"/>
            <a:ext cx="5693790" cy="276999"/>
          </a:xfrm>
          <a:prstGeom prst="rect">
            <a:avLst/>
          </a:prstGeom>
          <a:noFill/>
        </p:spPr>
        <p:txBody>
          <a:bodyPr wrap="square" rtlCol="0">
            <a:spAutoFit/>
          </a:bodyPr>
          <a:lstStyle/>
          <a:p>
            <a:r>
              <a:rPr lang="en-US" sz="1200" dirty="0"/>
              <a:t>Image from Stanford CS231 (</a:t>
            </a:r>
            <a:r>
              <a:rPr lang="en-US" sz="1200" dirty="0">
                <a:hlinkClick r:id="rId3"/>
              </a:rPr>
              <a:t>http://cs231n.github.io/convolutional-networks/</a:t>
            </a:r>
            <a:r>
              <a:rPr lang="en-US" sz="1200" dirty="0"/>
              <a:t>)</a:t>
            </a:r>
          </a:p>
        </p:txBody>
      </p:sp>
    </p:spTree>
    <p:extLst>
      <p:ext uri="{BB962C8B-B14F-4D97-AF65-F5344CB8AC3E}">
        <p14:creationId xmlns:p14="http://schemas.microsoft.com/office/powerpoint/2010/main" val="29668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1233-293C-4DAA-941D-2514F8433292}"/>
              </a:ext>
            </a:extLst>
          </p:cNvPr>
          <p:cNvSpPr>
            <a:spLocks noGrp="1"/>
          </p:cNvSpPr>
          <p:nvPr>
            <p:ph type="title"/>
          </p:nvPr>
        </p:nvSpPr>
        <p:spPr>
          <a:xfrm>
            <a:off x="838200" y="97020"/>
            <a:ext cx="10515600" cy="1325563"/>
          </a:xfrm>
        </p:spPr>
        <p:txBody>
          <a:bodyPr/>
          <a:lstStyle/>
          <a:p>
            <a:r>
              <a:rPr lang="en-US" dirty="0"/>
              <a:t>Conv Net Overview - Training</a:t>
            </a:r>
          </a:p>
        </p:txBody>
      </p:sp>
      <p:sp>
        <p:nvSpPr>
          <p:cNvPr id="3" name="Content Placeholder 2">
            <a:extLst>
              <a:ext uri="{FF2B5EF4-FFF2-40B4-BE49-F238E27FC236}">
                <a16:creationId xmlns:a16="http://schemas.microsoft.com/office/drawing/2014/main" id="{66E285EB-CDB6-43E3-9803-4CA85733313F}"/>
              </a:ext>
            </a:extLst>
          </p:cNvPr>
          <p:cNvSpPr>
            <a:spLocks noGrp="1"/>
          </p:cNvSpPr>
          <p:nvPr>
            <p:ph idx="1"/>
          </p:nvPr>
        </p:nvSpPr>
        <p:spPr>
          <a:xfrm>
            <a:off x="434163" y="1365183"/>
            <a:ext cx="11601892" cy="1888144"/>
          </a:xfrm>
        </p:spPr>
        <p:txBody>
          <a:bodyPr>
            <a:normAutofit/>
          </a:bodyPr>
          <a:lstStyle/>
          <a:p>
            <a:r>
              <a:rPr lang="en-US" sz="2400" dirty="0"/>
              <a:t>Input is given to the conv net, it uses random or pretrained weights to generate an output</a:t>
            </a:r>
          </a:p>
          <a:p>
            <a:r>
              <a:rPr lang="en-US" sz="2400" dirty="0"/>
              <a:t>Output is compared to ground truth, loss function converts this into a value which can be minimized</a:t>
            </a:r>
          </a:p>
        </p:txBody>
      </p:sp>
      <p:sp>
        <p:nvSpPr>
          <p:cNvPr id="4" name="Date Placeholder 3">
            <a:extLst>
              <a:ext uri="{FF2B5EF4-FFF2-40B4-BE49-F238E27FC236}">
                <a16:creationId xmlns:a16="http://schemas.microsoft.com/office/drawing/2014/main" id="{DAB945B3-EBC3-4EB8-9350-9414CB3AC684}"/>
              </a:ext>
            </a:extLst>
          </p:cNvPr>
          <p:cNvSpPr>
            <a:spLocks noGrp="1"/>
          </p:cNvSpPr>
          <p:nvPr>
            <p:ph type="dt" sz="half" idx="10"/>
          </p:nvPr>
        </p:nvSpPr>
        <p:spPr/>
        <p:txBody>
          <a:bodyPr/>
          <a:lstStyle/>
          <a:p>
            <a:fld id="{E1629A1D-4D18-46F1-BB0A-91F2DE4FDDD1}" type="datetime1">
              <a:rPr lang="en-US" smtClean="0"/>
              <a:t>8/28/2019</a:t>
            </a:fld>
            <a:endParaRPr lang="en-US"/>
          </a:p>
        </p:txBody>
      </p:sp>
      <p:sp>
        <p:nvSpPr>
          <p:cNvPr id="5" name="Footer Placeholder 4">
            <a:extLst>
              <a:ext uri="{FF2B5EF4-FFF2-40B4-BE49-F238E27FC236}">
                <a16:creationId xmlns:a16="http://schemas.microsoft.com/office/drawing/2014/main" id="{01AF1B17-0D66-4456-A1F9-E618565AF8C3}"/>
              </a:ext>
            </a:extLst>
          </p:cNvPr>
          <p:cNvSpPr>
            <a:spLocks noGrp="1"/>
          </p:cNvSpPr>
          <p:nvPr>
            <p:ph type="ftr" sz="quarter" idx="11"/>
          </p:nvPr>
        </p:nvSpPr>
        <p:spPr/>
        <p:txBody>
          <a:bodyPr/>
          <a:lstStyle/>
          <a:p>
            <a:r>
              <a:rPr lang="en-US"/>
              <a:t>Training a Conv Net to Focus the Microscope</a:t>
            </a:r>
          </a:p>
        </p:txBody>
      </p:sp>
      <p:sp>
        <p:nvSpPr>
          <p:cNvPr id="7" name="TextBox 6">
            <a:extLst>
              <a:ext uri="{FF2B5EF4-FFF2-40B4-BE49-F238E27FC236}">
                <a16:creationId xmlns:a16="http://schemas.microsoft.com/office/drawing/2014/main" id="{21E5A947-CE06-48A1-9AD9-036B1DA36668}"/>
              </a:ext>
            </a:extLst>
          </p:cNvPr>
          <p:cNvSpPr txBox="1"/>
          <p:nvPr/>
        </p:nvSpPr>
        <p:spPr>
          <a:xfrm>
            <a:off x="8732874" y="2659085"/>
            <a:ext cx="3317358" cy="3206769"/>
          </a:xfrm>
          <a:prstGeom prst="rect">
            <a:avLst/>
          </a:prstGeom>
          <a:solidFill>
            <a:schemeClr val="accent1">
              <a:lumMod val="20000"/>
              <a:lumOff val="80000"/>
            </a:schemeClr>
          </a:solidFill>
          <a:ln w="50800">
            <a:solidFill>
              <a:schemeClr val="accent1"/>
            </a:solidFill>
          </a:ln>
        </p:spPr>
        <p:txBody>
          <a:bodyPr wrap="square" rtlCol="0">
            <a:spAutoFit/>
          </a:bodyPr>
          <a:lstStyle/>
          <a:p>
            <a:endParaRPr lang="en-US" dirty="0"/>
          </a:p>
        </p:txBody>
      </p:sp>
      <p:sp>
        <p:nvSpPr>
          <p:cNvPr id="8" name="Arc 7">
            <a:extLst>
              <a:ext uri="{FF2B5EF4-FFF2-40B4-BE49-F238E27FC236}">
                <a16:creationId xmlns:a16="http://schemas.microsoft.com/office/drawing/2014/main" id="{91AFFD7E-24CB-4A13-AE04-254C64683AAB}"/>
              </a:ext>
            </a:extLst>
          </p:cNvPr>
          <p:cNvSpPr/>
          <p:nvPr/>
        </p:nvSpPr>
        <p:spPr>
          <a:xfrm rot="5400000">
            <a:off x="8093036" y="1958052"/>
            <a:ext cx="4616527" cy="2684720"/>
          </a:xfrm>
          <a:prstGeom prst="arc">
            <a:avLst>
              <a:gd name="adj1" fmla="val 16200000"/>
              <a:gd name="adj2" fmla="val 5491535"/>
            </a:avLst>
          </a:prstGeom>
          <a:ln w="3810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5E50E3C-C379-4A55-A657-9608149B4962}"/>
              </a:ext>
            </a:extLst>
          </p:cNvPr>
          <p:cNvSpPr txBox="1"/>
          <p:nvPr/>
        </p:nvSpPr>
        <p:spPr>
          <a:xfrm>
            <a:off x="9311461" y="5981711"/>
            <a:ext cx="2432199" cy="461665"/>
          </a:xfrm>
          <a:prstGeom prst="rect">
            <a:avLst/>
          </a:prstGeom>
          <a:noFill/>
        </p:spPr>
        <p:txBody>
          <a:bodyPr wrap="square" rtlCol="0">
            <a:spAutoFit/>
          </a:bodyPr>
          <a:lstStyle/>
          <a:p>
            <a:r>
              <a:rPr lang="en-US" sz="2400" dirty="0"/>
              <a:t>Value of weight</a:t>
            </a:r>
          </a:p>
        </p:txBody>
      </p:sp>
      <p:sp>
        <p:nvSpPr>
          <p:cNvPr id="10" name="TextBox 9">
            <a:extLst>
              <a:ext uri="{FF2B5EF4-FFF2-40B4-BE49-F238E27FC236}">
                <a16:creationId xmlns:a16="http://schemas.microsoft.com/office/drawing/2014/main" id="{CF8BC02A-20E2-42A3-BA93-B4271B8D31BF}"/>
              </a:ext>
            </a:extLst>
          </p:cNvPr>
          <p:cNvSpPr txBox="1"/>
          <p:nvPr/>
        </p:nvSpPr>
        <p:spPr>
          <a:xfrm rot="16200000">
            <a:off x="6535792" y="4031636"/>
            <a:ext cx="3602926" cy="461665"/>
          </a:xfrm>
          <a:prstGeom prst="rect">
            <a:avLst/>
          </a:prstGeom>
          <a:noFill/>
        </p:spPr>
        <p:txBody>
          <a:bodyPr wrap="square" rtlCol="0">
            <a:spAutoFit/>
          </a:bodyPr>
          <a:lstStyle/>
          <a:p>
            <a:r>
              <a:rPr lang="en-US" sz="2400" dirty="0"/>
              <a:t>Loss as a function of weight</a:t>
            </a:r>
          </a:p>
        </p:txBody>
      </p:sp>
      <p:sp>
        <p:nvSpPr>
          <p:cNvPr id="11" name="Content Placeholder 2">
            <a:extLst>
              <a:ext uri="{FF2B5EF4-FFF2-40B4-BE49-F238E27FC236}">
                <a16:creationId xmlns:a16="http://schemas.microsoft.com/office/drawing/2014/main" id="{A56C49D5-1679-4AE8-8BC6-46BE16C42638}"/>
              </a:ext>
            </a:extLst>
          </p:cNvPr>
          <p:cNvSpPr txBox="1">
            <a:spLocks/>
          </p:cNvSpPr>
          <p:nvPr/>
        </p:nvSpPr>
        <p:spPr>
          <a:xfrm>
            <a:off x="434163" y="2619873"/>
            <a:ext cx="7550888" cy="29897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 backpropagation, a gradient is calculated for each layer – combined to get a gradient for the full network</a:t>
            </a:r>
          </a:p>
          <a:p>
            <a:r>
              <a:rPr lang="en-US" sz="2400" dirty="0"/>
              <a:t>Using the gradient, the weights which will minimize loss (prediction errors) can be determined</a:t>
            </a:r>
          </a:p>
          <a:p>
            <a:r>
              <a:rPr lang="en-US" sz="2400" dirty="0"/>
              <a:t>The current weights in the network are updated towards the weights that minimize loss, how much is determined by optimizer</a:t>
            </a:r>
          </a:p>
          <a:p>
            <a:r>
              <a:rPr lang="en-US" sz="2400" dirty="0"/>
              <a:t>Repeat</a:t>
            </a:r>
          </a:p>
        </p:txBody>
      </p:sp>
      <p:sp>
        <p:nvSpPr>
          <p:cNvPr id="12" name="TextBox 11">
            <a:extLst>
              <a:ext uri="{FF2B5EF4-FFF2-40B4-BE49-F238E27FC236}">
                <a16:creationId xmlns:a16="http://schemas.microsoft.com/office/drawing/2014/main" id="{7869B553-DB89-4AB8-80F5-53CFE8A118A3}"/>
              </a:ext>
            </a:extLst>
          </p:cNvPr>
          <p:cNvSpPr txBox="1"/>
          <p:nvPr/>
        </p:nvSpPr>
        <p:spPr>
          <a:xfrm rot="3367036">
            <a:off x="8822801" y="5204105"/>
            <a:ext cx="1209202" cy="369332"/>
          </a:xfrm>
          <a:prstGeom prst="rect">
            <a:avLst/>
          </a:prstGeom>
          <a:noFill/>
        </p:spPr>
        <p:txBody>
          <a:bodyPr wrap="square" rtlCol="0">
            <a:spAutoFit/>
          </a:bodyPr>
          <a:lstStyle/>
          <a:p>
            <a:r>
              <a:rPr lang="en-US" dirty="0">
                <a:solidFill>
                  <a:schemeClr val="accent1">
                    <a:lumMod val="75000"/>
                  </a:schemeClr>
                </a:solidFill>
              </a:rPr>
              <a:t>Gradient</a:t>
            </a:r>
          </a:p>
        </p:txBody>
      </p:sp>
    </p:spTree>
    <p:extLst>
      <p:ext uri="{BB962C8B-B14F-4D97-AF65-F5344CB8AC3E}">
        <p14:creationId xmlns:p14="http://schemas.microsoft.com/office/powerpoint/2010/main" val="3450013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ED5A-F428-4D30-9A53-C58712DDFB6A}"/>
              </a:ext>
            </a:extLst>
          </p:cNvPr>
          <p:cNvSpPr>
            <a:spLocks noGrp="1"/>
          </p:cNvSpPr>
          <p:nvPr>
            <p:ph type="title"/>
          </p:nvPr>
        </p:nvSpPr>
        <p:spPr>
          <a:xfrm>
            <a:off x="838200" y="136525"/>
            <a:ext cx="10515600" cy="1325563"/>
          </a:xfrm>
        </p:spPr>
        <p:txBody>
          <a:bodyPr/>
          <a:lstStyle/>
          <a:p>
            <a:r>
              <a:rPr lang="en-US" dirty="0"/>
              <a:t>Overfitting</a:t>
            </a:r>
          </a:p>
        </p:txBody>
      </p:sp>
      <p:sp>
        <p:nvSpPr>
          <p:cNvPr id="3" name="Content Placeholder 2">
            <a:extLst>
              <a:ext uri="{FF2B5EF4-FFF2-40B4-BE49-F238E27FC236}">
                <a16:creationId xmlns:a16="http://schemas.microsoft.com/office/drawing/2014/main" id="{CF0F3EBD-6E1E-4B13-8D7F-94060CF8AAAB}"/>
              </a:ext>
            </a:extLst>
          </p:cNvPr>
          <p:cNvSpPr>
            <a:spLocks noGrp="1"/>
          </p:cNvSpPr>
          <p:nvPr>
            <p:ph idx="1"/>
          </p:nvPr>
        </p:nvSpPr>
        <p:spPr>
          <a:xfrm>
            <a:off x="838200" y="1462088"/>
            <a:ext cx="10515600" cy="4351338"/>
          </a:xfrm>
        </p:spPr>
        <p:txBody>
          <a:bodyPr/>
          <a:lstStyle/>
          <a:p>
            <a:r>
              <a:rPr lang="en-US" dirty="0"/>
              <a:t>The steps on the previous slide are performed with training data</a:t>
            </a:r>
          </a:p>
          <a:p>
            <a:r>
              <a:rPr lang="en-US" dirty="0"/>
              <a:t>After a round of training, performance of the model should be checked on test data that was not used for training to ensure the model is learning to recognize features and not just learning the order of images or something</a:t>
            </a:r>
          </a:p>
        </p:txBody>
      </p:sp>
      <p:sp>
        <p:nvSpPr>
          <p:cNvPr id="4" name="Date Placeholder 3">
            <a:extLst>
              <a:ext uri="{FF2B5EF4-FFF2-40B4-BE49-F238E27FC236}">
                <a16:creationId xmlns:a16="http://schemas.microsoft.com/office/drawing/2014/main" id="{8E566179-8BB7-4193-8F08-F9338DA302BA}"/>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D9B886FF-24D8-4D2C-8B78-A8F05A6F50E5}"/>
              </a:ext>
            </a:extLst>
          </p:cNvPr>
          <p:cNvSpPr>
            <a:spLocks noGrp="1"/>
          </p:cNvSpPr>
          <p:nvPr>
            <p:ph type="ftr" sz="quarter" idx="11"/>
          </p:nvPr>
        </p:nvSpPr>
        <p:spPr/>
        <p:txBody>
          <a:bodyPr/>
          <a:lstStyle/>
          <a:p>
            <a:r>
              <a:rPr lang="en-US"/>
              <a:t>Training a Conv Net to Focus the Microscope</a:t>
            </a:r>
          </a:p>
        </p:txBody>
      </p:sp>
      <p:pic>
        <p:nvPicPr>
          <p:cNvPr id="6" name="Picture 5">
            <a:extLst>
              <a:ext uri="{FF2B5EF4-FFF2-40B4-BE49-F238E27FC236}">
                <a16:creationId xmlns:a16="http://schemas.microsoft.com/office/drawing/2014/main" id="{C029C373-9C14-4B14-82AC-8F00407846AA}"/>
              </a:ext>
            </a:extLst>
          </p:cNvPr>
          <p:cNvPicPr>
            <a:picLocks noChangeAspect="1"/>
          </p:cNvPicPr>
          <p:nvPr/>
        </p:nvPicPr>
        <p:blipFill>
          <a:blip r:embed="rId2"/>
          <a:stretch>
            <a:fillRect/>
          </a:stretch>
        </p:blipFill>
        <p:spPr>
          <a:xfrm>
            <a:off x="650630" y="3599269"/>
            <a:ext cx="4114799" cy="2757081"/>
          </a:xfrm>
          <a:prstGeom prst="rect">
            <a:avLst/>
          </a:prstGeom>
        </p:spPr>
      </p:pic>
      <p:sp>
        <p:nvSpPr>
          <p:cNvPr id="7" name="TextBox 6">
            <a:extLst>
              <a:ext uri="{FF2B5EF4-FFF2-40B4-BE49-F238E27FC236}">
                <a16:creationId xmlns:a16="http://schemas.microsoft.com/office/drawing/2014/main" id="{C7D43D8A-F3F6-4D9B-815D-6E3201143999}"/>
              </a:ext>
            </a:extLst>
          </p:cNvPr>
          <p:cNvSpPr txBox="1"/>
          <p:nvPr/>
        </p:nvSpPr>
        <p:spPr>
          <a:xfrm>
            <a:off x="5005754" y="3716215"/>
            <a:ext cx="516987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 this plot from training, the model performs better on the training data than the test data, which is normal</a:t>
            </a:r>
          </a:p>
          <a:p>
            <a:pPr marL="285750" indent="-285750">
              <a:buFont typeface="Arial" panose="020B0604020202020204" pitchFamily="34" charset="0"/>
              <a:buChar char="•"/>
            </a:pPr>
            <a:r>
              <a:rPr lang="en-US" dirty="0"/>
              <a:t>The validation (test) loss improves with rounds of training, which indicates the model is learning to recognize </a:t>
            </a:r>
            <a:r>
              <a:rPr lang="en-US" dirty="0" err="1"/>
              <a:t>generalizeable</a:t>
            </a:r>
            <a:r>
              <a:rPr lang="en-US" dirty="0"/>
              <a:t> features</a:t>
            </a:r>
          </a:p>
        </p:txBody>
      </p:sp>
    </p:spTree>
    <p:extLst>
      <p:ext uri="{BB962C8B-B14F-4D97-AF65-F5344CB8AC3E}">
        <p14:creationId xmlns:p14="http://schemas.microsoft.com/office/powerpoint/2010/main" val="1437610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606AF-EE43-474F-BDCA-2EC622D835BF}"/>
              </a:ext>
            </a:extLst>
          </p:cNvPr>
          <p:cNvSpPr>
            <a:spLocks noGrp="1"/>
          </p:cNvSpPr>
          <p:nvPr>
            <p:ph type="title"/>
          </p:nvPr>
        </p:nvSpPr>
        <p:spPr/>
        <p:txBody>
          <a:bodyPr/>
          <a:lstStyle/>
          <a:p>
            <a:r>
              <a:rPr lang="en-US" dirty="0" err="1"/>
              <a:t>Pytorch</a:t>
            </a:r>
            <a:endParaRPr lang="en-US" dirty="0"/>
          </a:p>
        </p:txBody>
      </p:sp>
      <p:sp>
        <p:nvSpPr>
          <p:cNvPr id="3" name="Content Placeholder 2">
            <a:extLst>
              <a:ext uri="{FF2B5EF4-FFF2-40B4-BE49-F238E27FC236}">
                <a16:creationId xmlns:a16="http://schemas.microsoft.com/office/drawing/2014/main" id="{C393723A-9232-442A-93DD-04843662179B}"/>
              </a:ext>
            </a:extLst>
          </p:cNvPr>
          <p:cNvSpPr>
            <a:spLocks noGrp="1"/>
          </p:cNvSpPr>
          <p:nvPr>
            <p:ph idx="1"/>
          </p:nvPr>
        </p:nvSpPr>
        <p:spPr/>
        <p:txBody>
          <a:bodyPr/>
          <a:lstStyle/>
          <a:p>
            <a:r>
              <a:rPr lang="en-US" dirty="0"/>
              <a:t>Developed specifically for working with conv nets, lots of the functionality needed is built right in</a:t>
            </a:r>
          </a:p>
          <a:p>
            <a:pPr lvl="1"/>
            <a:r>
              <a:rPr lang="en-US" dirty="0"/>
              <a:t>Tensors keep track of operations for easy </a:t>
            </a:r>
            <a:r>
              <a:rPr lang="en-US" dirty="0" err="1"/>
              <a:t>backpropogation</a:t>
            </a:r>
            <a:endParaRPr lang="en-US" dirty="0"/>
          </a:p>
          <a:p>
            <a:pPr lvl="1"/>
            <a:r>
              <a:rPr lang="en-US" dirty="0"/>
              <a:t>Dataset and </a:t>
            </a:r>
            <a:r>
              <a:rPr lang="en-US" dirty="0" err="1"/>
              <a:t>Dataloader</a:t>
            </a:r>
            <a:r>
              <a:rPr lang="en-US" dirty="0"/>
              <a:t> classes for import</a:t>
            </a:r>
          </a:p>
          <a:p>
            <a:pPr lvl="1"/>
            <a:r>
              <a:rPr lang="en-US" dirty="0"/>
              <a:t>Built in library of pre-trained conv nets</a:t>
            </a:r>
          </a:p>
          <a:p>
            <a:pPr lvl="1"/>
            <a:endParaRPr lang="en-US" dirty="0"/>
          </a:p>
        </p:txBody>
      </p:sp>
      <p:sp>
        <p:nvSpPr>
          <p:cNvPr id="4" name="Date Placeholder 3">
            <a:extLst>
              <a:ext uri="{FF2B5EF4-FFF2-40B4-BE49-F238E27FC236}">
                <a16:creationId xmlns:a16="http://schemas.microsoft.com/office/drawing/2014/main" id="{DDBC1F2A-5DD5-4D05-BF37-9CBD6B29C04E}"/>
              </a:ext>
            </a:extLst>
          </p:cNvPr>
          <p:cNvSpPr>
            <a:spLocks noGrp="1"/>
          </p:cNvSpPr>
          <p:nvPr>
            <p:ph type="dt" sz="half" idx="10"/>
          </p:nvPr>
        </p:nvSpPr>
        <p:spPr/>
        <p:txBody>
          <a:bodyPr/>
          <a:lstStyle/>
          <a:p>
            <a:fld id="{B309255A-C3CA-4953-A1BF-4D1322857040}" type="datetime1">
              <a:rPr lang="en-US" smtClean="0"/>
              <a:t>8/28/2019</a:t>
            </a:fld>
            <a:endParaRPr lang="en-US"/>
          </a:p>
        </p:txBody>
      </p:sp>
      <p:sp>
        <p:nvSpPr>
          <p:cNvPr id="5" name="Footer Placeholder 4">
            <a:extLst>
              <a:ext uri="{FF2B5EF4-FFF2-40B4-BE49-F238E27FC236}">
                <a16:creationId xmlns:a16="http://schemas.microsoft.com/office/drawing/2014/main" id="{F44DB184-C5BD-4792-AA1C-C0F00BF7C86C}"/>
              </a:ext>
            </a:extLst>
          </p:cNvPr>
          <p:cNvSpPr>
            <a:spLocks noGrp="1"/>
          </p:cNvSpPr>
          <p:nvPr>
            <p:ph type="ftr" sz="quarter" idx="11"/>
          </p:nvPr>
        </p:nvSpPr>
        <p:spPr/>
        <p:txBody>
          <a:bodyPr/>
          <a:lstStyle/>
          <a:p>
            <a:r>
              <a:rPr lang="en-US"/>
              <a:t>Training a Conv Net to Focus the Microscope</a:t>
            </a:r>
          </a:p>
        </p:txBody>
      </p:sp>
      <p:pic>
        <p:nvPicPr>
          <p:cNvPr id="6" name="Picture 5">
            <a:extLst>
              <a:ext uri="{FF2B5EF4-FFF2-40B4-BE49-F238E27FC236}">
                <a16:creationId xmlns:a16="http://schemas.microsoft.com/office/drawing/2014/main" id="{F71DE160-6784-4191-B9B0-303779FF19CD}"/>
              </a:ext>
            </a:extLst>
          </p:cNvPr>
          <p:cNvPicPr>
            <a:picLocks noChangeAspect="1"/>
          </p:cNvPicPr>
          <p:nvPr/>
        </p:nvPicPr>
        <p:blipFill>
          <a:blip r:embed="rId2"/>
          <a:stretch>
            <a:fillRect/>
          </a:stretch>
        </p:blipFill>
        <p:spPr>
          <a:xfrm>
            <a:off x="9305053" y="3429000"/>
            <a:ext cx="2505947" cy="2935837"/>
          </a:xfrm>
          <a:prstGeom prst="rect">
            <a:avLst/>
          </a:prstGeom>
        </p:spPr>
      </p:pic>
    </p:spTree>
    <p:extLst>
      <p:ext uri="{BB962C8B-B14F-4D97-AF65-F5344CB8AC3E}">
        <p14:creationId xmlns:p14="http://schemas.microsoft.com/office/powerpoint/2010/main" val="1414756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chemeClr val="accent1"/>
          </a:solidFill>
          <a:prstDash val="sysDot"/>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1337</Words>
  <Application>Microsoft Office PowerPoint</Application>
  <PresentationFormat>Widescreen</PresentationFormat>
  <Paragraphs>181</Paragraphs>
  <Slides>22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Training a Conv Net to Focus the Microscope</vt:lpstr>
      <vt:lpstr>Problem</vt:lpstr>
      <vt:lpstr>Problem</vt:lpstr>
      <vt:lpstr>Idea</vt:lpstr>
      <vt:lpstr>Conv Net Overview</vt:lpstr>
      <vt:lpstr>Conv Net Overview</vt:lpstr>
      <vt:lpstr>Conv Net Overview - Training</vt:lpstr>
      <vt:lpstr>Overfitting</vt:lpstr>
      <vt:lpstr>Pytorch</vt:lpstr>
      <vt:lpstr>Making a Labelled Training Set</vt:lpstr>
      <vt:lpstr>Sort Images for PyTorch Import</vt:lpstr>
      <vt:lpstr>Initial Training</vt:lpstr>
      <vt:lpstr>Import Images into Pytorch</vt:lpstr>
      <vt:lpstr>Training with Better Images – 5 Categories</vt:lpstr>
      <vt:lpstr>Applying the Model – Funnel Algorithm</vt:lpstr>
      <vt:lpstr>Applying the Model – Full Stack Algorithm</vt:lpstr>
      <vt:lpstr>Training with 3 Categories</vt:lpstr>
      <vt:lpstr>Reconsider 5 Category…….</vt:lpstr>
      <vt:lpstr>Correcting for Bias and Data Augmentation</vt:lpstr>
      <vt:lpstr>Before</vt:lpstr>
      <vt:lpstr>Future Directions</vt:lpstr>
      <vt:lpstr>Any Additional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a Conv Net to Focus the Microscope</dc:title>
  <dc:creator>Thornton, Vera</dc:creator>
  <cp:lastModifiedBy>Thornton, Vera</cp:lastModifiedBy>
  <cp:revision>35</cp:revision>
  <dcterms:created xsi:type="dcterms:W3CDTF">2019-08-22T16:25:17Z</dcterms:created>
  <dcterms:modified xsi:type="dcterms:W3CDTF">2019-08-29T04:26:24Z</dcterms:modified>
</cp:coreProperties>
</file>